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8.xml" ContentType="application/vnd.openxmlformats-officedocument.theme+xml"/>
  <Override PartName="/ppt/slideLayouts/slideLayout3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5" r:id="rId1"/>
    <p:sldMasterId id="2147483675" r:id="rId2"/>
    <p:sldMasterId id="2147483716" r:id="rId3"/>
    <p:sldMasterId id="2147483705" r:id="rId4"/>
    <p:sldMasterId id="2147483707" r:id="rId5"/>
    <p:sldMasterId id="2147483699" r:id="rId6"/>
    <p:sldMasterId id="2147483688" r:id="rId7"/>
    <p:sldMasterId id="2147483697" r:id="rId8"/>
    <p:sldMasterId id="2147483761" r:id="rId9"/>
  </p:sldMasterIdLst>
  <p:notesMasterIdLst>
    <p:notesMasterId r:id="rId41"/>
  </p:notesMasterIdLst>
  <p:handoutMasterIdLst>
    <p:handoutMasterId r:id="rId42"/>
  </p:handoutMasterIdLst>
  <p:sldIdLst>
    <p:sldId id="256" r:id="rId10"/>
    <p:sldId id="265" r:id="rId11"/>
    <p:sldId id="261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262" r:id="rId25"/>
    <p:sldId id="263" r:id="rId26"/>
    <p:sldId id="257" r:id="rId27"/>
    <p:sldId id="259" r:id="rId28"/>
    <p:sldId id="260" r:id="rId29"/>
    <p:sldId id="282" r:id="rId30"/>
    <p:sldId id="272" r:id="rId31"/>
    <p:sldId id="273" r:id="rId32"/>
    <p:sldId id="275" r:id="rId33"/>
    <p:sldId id="274" r:id="rId34"/>
    <p:sldId id="310" r:id="rId35"/>
    <p:sldId id="266" r:id="rId36"/>
    <p:sldId id="280" r:id="rId37"/>
    <p:sldId id="277" r:id="rId38"/>
    <p:sldId id="309" r:id="rId39"/>
    <p:sldId id="281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acey Greene" initials="" lastIdx="11" clrIdx="0"/>
  <p:cmAuthor id="1" name="Jason Rodriguez" initials="" lastIdx="0" clrIdx="1"/>
  <p:cmAuthor id="2" name="Michael Hofmann" initials="" lastIdx="2" clrIdx="2"/>
  <p:cmAuthor id="3" name="Anastasia Greene" initials="" lastIdx="2" clrIdx="3"/>
  <p:cmAuthor id="4" name="Rebecca Turner" initials="RT" lastIdx="4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152A"/>
    <a:srgbClr val="B12C3D"/>
    <a:srgbClr val="DF7023"/>
    <a:srgbClr val="0F787D"/>
    <a:srgbClr val="000000"/>
    <a:srgbClr val="8A0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26" autoAdjust="0"/>
    <p:restoredTop sz="50000" autoAdjust="0"/>
  </p:normalViewPr>
  <p:slideViewPr>
    <p:cSldViewPr snapToGrid="0">
      <p:cViewPr varScale="1">
        <p:scale>
          <a:sx n="117" d="100"/>
          <a:sy n="117" d="100"/>
        </p:scale>
        <p:origin x="136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theme" Target="theme/theme1.xml"/><Relationship Id="rId20" Type="http://schemas.openxmlformats.org/officeDocument/2006/relationships/slide" Target="slides/slide11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105ADB-71DE-6443-8BD9-649A4E740ABB}" type="doc">
      <dgm:prSet loTypeId="urn:microsoft.com/office/officeart/2005/8/layout/bProcess3" loCatId="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388271-1D7C-0E41-88E5-31038C6B642E}">
      <dgm:prSet phldrT="[Text]"/>
      <dgm:spPr/>
      <dgm:t>
        <a:bodyPr/>
        <a:lstStyle/>
        <a:p>
          <a:r>
            <a:rPr lang="en-US" dirty="0"/>
            <a:t>Scrape required data</a:t>
          </a:r>
        </a:p>
      </dgm:t>
    </dgm:pt>
    <dgm:pt modelId="{3806F021-4231-B146-A23E-D77D4A674F77}" type="parTrans" cxnId="{D394F093-125A-CB4C-9190-3B4B6F01A889}">
      <dgm:prSet/>
      <dgm:spPr/>
      <dgm:t>
        <a:bodyPr/>
        <a:lstStyle/>
        <a:p>
          <a:endParaRPr lang="en-US"/>
        </a:p>
      </dgm:t>
    </dgm:pt>
    <dgm:pt modelId="{EAC81ED4-1D6C-614D-9903-1CC927F5B1A3}" type="sibTrans" cxnId="{D394F093-125A-CB4C-9190-3B4B6F01A889}">
      <dgm:prSet/>
      <dgm:spPr/>
      <dgm:t>
        <a:bodyPr/>
        <a:lstStyle/>
        <a:p>
          <a:endParaRPr lang="en-US"/>
        </a:p>
      </dgm:t>
    </dgm:pt>
    <dgm:pt modelId="{2E52012A-0C86-A640-91FF-702B1D72FE61}">
      <dgm:prSet phldrT="[Text]"/>
      <dgm:spPr/>
      <dgm:t>
        <a:bodyPr/>
        <a:lstStyle/>
        <a:p>
          <a:r>
            <a:rPr lang="en-US" dirty="0"/>
            <a:t>Extract activity phrases</a:t>
          </a:r>
        </a:p>
      </dgm:t>
    </dgm:pt>
    <dgm:pt modelId="{B3A893B0-9D7D-0E44-9C41-07D9C3CD45D3}" type="parTrans" cxnId="{02828C98-CC5E-7648-B943-61FABEEE0818}">
      <dgm:prSet/>
      <dgm:spPr/>
      <dgm:t>
        <a:bodyPr/>
        <a:lstStyle/>
        <a:p>
          <a:endParaRPr lang="en-US"/>
        </a:p>
      </dgm:t>
    </dgm:pt>
    <dgm:pt modelId="{60950E5D-0731-0D4B-9B8B-A637AF8103AE}" type="sibTrans" cxnId="{02828C98-CC5E-7648-B943-61FABEEE0818}">
      <dgm:prSet/>
      <dgm:spPr/>
      <dgm:t>
        <a:bodyPr/>
        <a:lstStyle/>
        <a:p>
          <a:endParaRPr lang="en-US"/>
        </a:p>
      </dgm:t>
    </dgm:pt>
    <dgm:pt modelId="{6E2702DF-E09C-CF49-8336-BFAF2D977ED7}">
      <dgm:prSet phldrT="[Text]"/>
      <dgm:spPr/>
      <dgm:t>
        <a:bodyPr/>
        <a:lstStyle/>
        <a:p>
          <a:r>
            <a:rPr lang="en-US" dirty="0"/>
            <a:t>Compare extracted activities with recommended skills</a:t>
          </a:r>
        </a:p>
      </dgm:t>
    </dgm:pt>
    <dgm:pt modelId="{3547C9D9-E97D-4444-BDAC-6F5514A935C7}" type="parTrans" cxnId="{B38B3D1A-C3B2-5047-BB89-9616BF916F6B}">
      <dgm:prSet/>
      <dgm:spPr/>
      <dgm:t>
        <a:bodyPr/>
        <a:lstStyle/>
        <a:p>
          <a:endParaRPr lang="en-US"/>
        </a:p>
      </dgm:t>
    </dgm:pt>
    <dgm:pt modelId="{83337545-3DAA-1343-93CA-076B90C21EFF}" type="sibTrans" cxnId="{B38B3D1A-C3B2-5047-BB89-9616BF916F6B}">
      <dgm:prSet/>
      <dgm:spPr/>
      <dgm:t>
        <a:bodyPr/>
        <a:lstStyle/>
        <a:p>
          <a:endParaRPr lang="en-US"/>
        </a:p>
      </dgm:t>
    </dgm:pt>
    <dgm:pt modelId="{DE2F2142-C2D0-C04D-BD01-C7895C4A7FCE}">
      <dgm:prSet/>
      <dgm:spPr/>
      <dgm:t>
        <a:bodyPr/>
        <a:lstStyle/>
        <a:p>
          <a:r>
            <a:rPr lang="en-US" dirty="0"/>
            <a:t>Use similarity check to prune unwanted activities</a:t>
          </a:r>
        </a:p>
      </dgm:t>
    </dgm:pt>
    <dgm:pt modelId="{A245719B-C43B-F44A-AF9E-0AA3E24C91D5}" type="parTrans" cxnId="{D6FC0B08-BFE4-9745-AA21-2C0C155A7D12}">
      <dgm:prSet/>
      <dgm:spPr/>
      <dgm:t>
        <a:bodyPr/>
        <a:lstStyle/>
        <a:p>
          <a:endParaRPr lang="en-US"/>
        </a:p>
      </dgm:t>
    </dgm:pt>
    <dgm:pt modelId="{31CC2F0A-DE88-BF45-924C-55F1D34A4A6C}" type="sibTrans" cxnId="{D6FC0B08-BFE4-9745-AA21-2C0C155A7D12}">
      <dgm:prSet/>
      <dgm:spPr/>
      <dgm:t>
        <a:bodyPr/>
        <a:lstStyle/>
        <a:p>
          <a:endParaRPr lang="en-US"/>
        </a:p>
      </dgm:t>
    </dgm:pt>
    <dgm:pt modelId="{5C5AACCF-AEC6-304C-8E27-31A5F6DBD8FD}">
      <dgm:prSet/>
      <dgm:spPr/>
      <dgm:t>
        <a:bodyPr/>
        <a:lstStyle/>
        <a:p>
          <a:r>
            <a:rPr lang="en-US" dirty="0"/>
            <a:t>Perform clustering on the filtered activities</a:t>
          </a:r>
        </a:p>
      </dgm:t>
    </dgm:pt>
    <dgm:pt modelId="{C69F7AD3-6614-184D-9F47-B51815AE1AB3}" type="parTrans" cxnId="{1505F1A3-628E-AD42-9FE5-C266018E2C9A}">
      <dgm:prSet/>
      <dgm:spPr/>
      <dgm:t>
        <a:bodyPr/>
        <a:lstStyle/>
        <a:p>
          <a:endParaRPr lang="en-US"/>
        </a:p>
      </dgm:t>
    </dgm:pt>
    <dgm:pt modelId="{6E7AFEF7-F8ED-054D-BFE5-D662FD59A3C3}" type="sibTrans" cxnId="{1505F1A3-628E-AD42-9FE5-C266018E2C9A}">
      <dgm:prSet/>
      <dgm:spPr/>
      <dgm:t>
        <a:bodyPr/>
        <a:lstStyle/>
        <a:p>
          <a:endParaRPr lang="en-US"/>
        </a:p>
      </dgm:t>
    </dgm:pt>
    <dgm:pt modelId="{5E5E92FB-E46E-A54F-8DB1-1BF6A7E242D2}">
      <dgm:prSet/>
      <dgm:spPr/>
      <dgm:t>
        <a:bodyPr/>
        <a:lstStyle/>
        <a:p>
          <a:r>
            <a:rPr lang="en-US" dirty="0"/>
            <a:t>Cluster analysis and performance evaluation</a:t>
          </a:r>
        </a:p>
      </dgm:t>
    </dgm:pt>
    <dgm:pt modelId="{77430A1D-0C2D-9F41-B1A2-9951BA7CE6DC}" type="parTrans" cxnId="{A7D79DDE-28C3-FC4E-BB64-AF9DFA470A09}">
      <dgm:prSet/>
      <dgm:spPr/>
      <dgm:t>
        <a:bodyPr/>
        <a:lstStyle/>
        <a:p>
          <a:endParaRPr lang="en-US"/>
        </a:p>
      </dgm:t>
    </dgm:pt>
    <dgm:pt modelId="{07A6C954-100C-A348-BDB3-8AF3372A759B}" type="sibTrans" cxnId="{A7D79DDE-28C3-FC4E-BB64-AF9DFA470A09}">
      <dgm:prSet/>
      <dgm:spPr/>
      <dgm:t>
        <a:bodyPr/>
        <a:lstStyle/>
        <a:p>
          <a:endParaRPr lang="en-US"/>
        </a:p>
      </dgm:t>
    </dgm:pt>
    <dgm:pt modelId="{74F3ACBC-50A2-3D42-AE78-53BEB279A004}">
      <dgm:prSet/>
      <dgm:spPr/>
      <dgm:t>
        <a:bodyPr/>
        <a:lstStyle/>
        <a:p>
          <a:r>
            <a:rPr lang="en-US" dirty="0"/>
            <a:t>Data cleaning and EDA</a:t>
          </a:r>
        </a:p>
      </dgm:t>
    </dgm:pt>
    <dgm:pt modelId="{0107D236-E9F9-CC43-A66A-916769D2E92F}" type="parTrans" cxnId="{FE58EF6D-08F9-4F46-947A-CCD004B8A5B1}">
      <dgm:prSet/>
      <dgm:spPr/>
    </dgm:pt>
    <dgm:pt modelId="{7353CE0D-027A-C04F-87BB-1DB9ADE63594}" type="sibTrans" cxnId="{FE58EF6D-08F9-4F46-947A-CCD004B8A5B1}">
      <dgm:prSet/>
      <dgm:spPr/>
      <dgm:t>
        <a:bodyPr/>
        <a:lstStyle/>
        <a:p>
          <a:endParaRPr lang="en-US"/>
        </a:p>
      </dgm:t>
    </dgm:pt>
    <dgm:pt modelId="{CC7B60C8-022B-1B41-A4B1-DC851D5717A2}" type="pres">
      <dgm:prSet presAssocID="{AB105ADB-71DE-6443-8BD9-649A4E740ABB}" presName="Name0" presStyleCnt="0">
        <dgm:presLayoutVars>
          <dgm:dir/>
          <dgm:resizeHandles val="exact"/>
        </dgm:presLayoutVars>
      </dgm:prSet>
      <dgm:spPr/>
    </dgm:pt>
    <dgm:pt modelId="{802AAC05-F13C-D340-8C24-B7E6E2CD3157}" type="pres">
      <dgm:prSet presAssocID="{A9388271-1D7C-0E41-88E5-31038C6B642E}" presName="node" presStyleLbl="node1" presStyleIdx="0" presStyleCnt="7">
        <dgm:presLayoutVars>
          <dgm:bulletEnabled val="1"/>
        </dgm:presLayoutVars>
      </dgm:prSet>
      <dgm:spPr/>
    </dgm:pt>
    <dgm:pt modelId="{120C91F8-387C-3E4D-BACC-6FEB50381D96}" type="pres">
      <dgm:prSet presAssocID="{EAC81ED4-1D6C-614D-9903-1CC927F5B1A3}" presName="sibTrans" presStyleLbl="sibTrans1D1" presStyleIdx="0" presStyleCnt="6"/>
      <dgm:spPr/>
    </dgm:pt>
    <dgm:pt modelId="{6FE536B5-F010-C34A-81B8-560422C89AD5}" type="pres">
      <dgm:prSet presAssocID="{EAC81ED4-1D6C-614D-9903-1CC927F5B1A3}" presName="connectorText" presStyleLbl="sibTrans1D1" presStyleIdx="0" presStyleCnt="6"/>
      <dgm:spPr/>
    </dgm:pt>
    <dgm:pt modelId="{3ECE11EE-9851-6042-8CA0-727B84E8F429}" type="pres">
      <dgm:prSet presAssocID="{74F3ACBC-50A2-3D42-AE78-53BEB279A004}" presName="node" presStyleLbl="node1" presStyleIdx="1" presStyleCnt="7">
        <dgm:presLayoutVars>
          <dgm:bulletEnabled val="1"/>
        </dgm:presLayoutVars>
      </dgm:prSet>
      <dgm:spPr/>
    </dgm:pt>
    <dgm:pt modelId="{F3618D07-7C1E-AA48-A4CD-545FCED3CFDA}" type="pres">
      <dgm:prSet presAssocID="{7353CE0D-027A-C04F-87BB-1DB9ADE63594}" presName="sibTrans" presStyleLbl="sibTrans1D1" presStyleIdx="1" presStyleCnt="6"/>
      <dgm:spPr/>
    </dgm:pt>
    <dgm:pt modelId="{353C05C4-81E8-E24F-B12C-6D071056A7A2}" type="pres">
      <dgm:prSet presAssocID="{7353CE0D-027A-C04F-87BB-1DB9ADE63594}" presName="connectorText" presStyleLbl="sibTrans1D1" presStyleIdx="1" presStyleCnt="6"/>
      <dgm:spPr/>
    </dgm:pt>
    <dgm:pt modelId="{29367996-F8E3-6F4C-B7CF-CA09938F7F19}" type="pres">
      <dgm:prSet presAssocID="{2E52012A-0C86-A640-91FF-702B1D72FE61}" presName="node" presStyleLbl="node1" presStyleIdx="2" presStyleCnt="7">
        <dgm:presLayoutVars>
          <dgm:bulletEnabled val="1"/>
        </dgm:presLayoutVars>
      </dgm:prSet>
      <dgm:spPr/>
    </dgm:pt>
    <dgm:pt modelId="{7E599F90-2BCA-3D41-8ECA-731C560DD7CA}" type="pres">
      <dgm:prSet presAssocID="{60950E5D-0731-0D4B-9B8B-A637AF8103AE}" presName="sibTrans" presStyleLbl="sibTrans1D1" presStyleIdx="2" presStyleCnt="6"/>
      <dgm:spPr/>
    </dgm:pt>
    <dgm:pt modelId="{CF700CF8-BCD7-3048-B452-93EEE1AD3596}" type="pres">
      <dgm:prSet presAssocID="{60950E5D-0731-0D4B-9B8B-A637AF8103AE}" presName="connectorText" presStyleLbl="sibTrans1D1" presStyleIdx="2" presStyleCnt="6"/>
      <dgm:spPr/>
    </dgm:pt>
    <dgm:pt modelId="{A924DE78-A970-6748-8A78-9BBFF6628FA9}" type="pres">
      <dgm:prSet presAssocID="{6E2702DF-E09C-CF49-8336-BFAF2D977ED7}" presName="node" presStyleLbl="node1" presStyleIdx="3" presStyleCnt="7">
        <dgm:presLayoutVars>
          <dgm:bulletEnabled val="1"/>
        </dgm:presLayoutVars>
      </dgm:prSet>
      <dgm:spPr/>
    </dgm:pt>
    <dgm:pt modelId="{CCDD8DBA-9FE2-9443-9053-736D794A00C6}" type="pres">
      <dgm:prSet presAssocID="{83337545-3DAA-1343-93CA-076B90C21EFF}" presName="sibTrans" presStyleLbl="sibTrans1D1" presStyleIdx="3" presStyleCnt="6"/>
      <dgm:spPr/>
    </dgm:pt>
    <dgm:pt modelId="{CA949D1C-3344-B04C-B0CF-1EDBB6B6A7A8}" type="pres">
      <dgm:prSet presAssocID="{83337545-3DAA-1343-93CA-076B90C21EFF}" presName="connectorText" presStyleLbl="sibTrans1D1" presStyleIdx="3" presStyleCnt="6"/>
      <dgm:spPr/>
    </dgm:pt>
    <dgm:pt modelId="{D092F0CA-166D-F842-BB4D-3AF386129DF3}" type="pres">
      <dgm:prSet presAssocID="{DE2F2142-C2D0-C04D-BD01-C7895C4A7FCE}" presName="node" presStyleLbl="node1" presStyleIdx="4" presStyleCnt="7">
        <dgm:presLayoutVars>
          <dgm:bulletEnabled val="1"/>
        </dgm:presLayoutVars>
      </dgm:prSet>
      <dgm:spPr/>
    </dgm:pt>
    <dgm:pt modelId="{B232E15E-834E-CF4E-94AD-248F3F7A3F32}" type="pres">
      <dgm:prSet presAssocID="{31CC2F0A-DE88-BF45-924C-55F1D34A4A6C}" presName="sibTrans" presStyleLbl="sibTrans1D1" presStyleIdx="4" presStyleCnt="6"/>
      <dgm:spPr/>
    </dgm:pt>
    <dgm:pt modelId="{3E04612D-2D48-FA41-9980-2C2A60046756}" type="pres">
      <dgm:prSet presAssocID="{31CC2F0A-DE88-BF45-924C-55F1D34A4A6C}" presName="connectorText" presStyleLbl="sibTrans1D1" presStyleIdx="4" presStyleCnt="6"/>
      <dgm:spPr/>
    </dgm:pt>
    <dgm:pt modelId="{39B9BD1F-E176-204A-B728-4341DA6C5529}" type="pres">
      <dgm:prSet presAssocID="{5C5AACCF-AEC6-304C-8E27-31A5F6DBD8FD}" presName="node" presStyleLbl="node1" presStyleIdx="5" presStyleCnt="7">
        <dgm:presLayoutVars>
          <dgm:bulletEnabled val="1"/>
        </dgm:presLayoutVars>
      </dgm:prSet>
      <dgm:spPr/>
    </dgm:pt>
    <dgm:pt modelId="{50F02DF0-ECAE-0E4B-835F-DDEDD8106E74}" type="pres">
      <dgm:prSet presAssocID="{6E7AFEF7-F8ED-054D-BFE5-D662FD59A3C3}" presName="sibTrans" presStyleLbl="sibTrans1D1" presStyleIdx="5" presStyleCnt="6"/>
      <dgm:spPr/>
    </dgm:pt>
    <dgm:pt modelId="{2232B5A0-C4DA-EE42-B2AF-066F2E204D9D}" type="pres">
      <dgm:prSet presAssocID="{6E7AFEF7-F8ED-054D-BFE5-D662FD59A3C3}" presName="connectorText" presStyleLbl="sibTrans1D1" presStyleIdx="5" presStyleCnt="6"/>
      <dgm:spPr/>
    </dgm:pt>
    <dgm:pt modelId="{E637FF64-C21E-984D-BB4B-73650769EA57}" type="pres">
      <dgm:prSet presAssocID="{5E5E92FB-E46E-A54F-8DB1-1BF6A7E242D2}" presName="node" presStyleLbl="node1" presStyleIdx="6" presStyleCnt="7">
        <dgm:presLayoutVars>
          <dgm:bulletEnabled val="1"/>
        </dgm:presLayoutVars>
      </dgm:prSet>
      <dgm:spPr/>
    </dgm:pt>
  </dgm:ptLst>
  <dgm:cxnLst>
    <dgm:cxn modelId="{770FF306-D097-F244-AF7D-BB8696E39542}" type="presOf" srcId="{6E2702DF-E09C-CF49-8336-BFAF2D977ED7}" destId="{A924DE78-A970-6748-8A78-9BBFF6628FA9}" srcOrd="0" destOrd="0" presId="urn:microsoft.com/office/officeart/2005/8/layout/bProcess3"/>
    <dgm:cxn modelId="{D6FC0B08-BFE4-9745-AA21-2C0C155A7D12}" srcId="{AB105ADB-71DE-6443-8BD9-649A4E740ABB}" destId="{DE2F2142-C2D0-C04D-BD01-C7895C4A7FCE}" srcOrd="4" destOrd="0" parTransId="{A245719B-C43B-F44A-AF9E-0AA3E24C91D5}" sibTransId="{31CC2F0A-DE88-BF45-924C-55F1D34A4A6C}"/>
    <dgm:cxn modelId="{4A9D1509-F130-174F-9D2A-8C0A267714F5}" type="presOf" srcId="{AB105ADB-71DE-6443-8BD9-649A4E740ABB}" destId="{CC7B60C8-022B-1B41-A4B1-DC851D5717A2}" srcOrd="0" destOrd="0" presId="urn:microsoft.com/office/officeart/2005/8/layout/bProcess3"/>
    <dgm:cxn modelId="{CBD4A710-363E-7846-8E83-57E61DEE4F38}" type="presOf" srcId="{60950E5D-0731-0D4B-9B8B-A637AF8103AE}" destId="{7E599F90-2BCA-3D41-8ECA-731C560DD7CA}" srcOrd="0" destOrd="0" presId="urn:microsoft.com/office/officeart/2005/8/layout/bProcess3"/>
    <dgm:cxn modelId="{53FF7819-155A-F84D-824A-99B08425447C}" type="presOf" srcId="{2E52012A-0C86-A640-91FF-702B1D72FE61}" destId="{29367996-F8E3-6F4C-B7CF-CA09938F7F19}" srcOrd="0" destOrd="0" presId="urn:microsoft.com/office/officeart/2005/8/layout/bProcess3"/>
    <dgm:cxn modelId="{B38B3D1A-C3B2-5047-BB89-9616BF916F6B}" srcId="{AB105ADB-71DE-6443-8BD9-649A4E740ABB}" destId="{6E2702DF-E09C-CF49-8336-BFAF2D977ED7}" srcOrd="3" destOrd="0" parTransId="{3547C9D9-E97D-4444-BDAC-6F5514A935C7}" sibTransId="{83337545-3DAA-1343-93CA-076B90C21EFF}"/>
    <dgm:cxn modelId="{C6F7C122-ABD0-9B4F-BBBA-F82C763C204F}" type="presOf" srcId="{5C5AACCF-AEC6-304C-8E27-31A5F6DBD8FD}" destId="{39B9BD1F-E176-204A-B728-4341DA6C5529}" srcOrd="0" destOrd="0" presId="urn:microsoft.com/office/officeart/2005/8/layout/bProcess3"/>
    <dgm:cxn modelId="{B2C3403D-021E-9840-918F-51408585D41E}" type="presOf" srcId="{83337545-3DAA-1343-93CA-076B90C21EFF}" destId="{CA949D1C-3344-B04C-B0CF-1EDBB6B6A7A8}" srcOrd="1" destOrd="0" presId="urn:microsoft.com/office/officeart/2005/8/layout/bProcess3"/>
    <dgm:cxn modelId="{B0BE8558-8EB6-1B47-A3F3-66D38EA1A2B9}" type="presOf" srcId="{5E5E92FB-E46E-A54F-8DB1-1BF6A7E242D2}" destId="{E637FF64-C21E-984D-BB4B-73650769EA57}" srcOrd="0" destOrd="0" presId="urn:microsoft.com/office/officeart/2005/8/layout/bProcess3"/>
    <dgm:cxn modelId="{74FC8D59-FBC8-EE47-916A-A5A8917DEEF3}" type="presOf" srcId="{74F3ACBC-50A2-3D42-AE78-53BEB279A004}" destId="{3ECE11EE-9851-6042-8CA0-727B84E8F429}" srcOrd="0" destOrd="0" presId="urn:microsoft.com/office/officeart/2005/8/layout/bProcess3"/>
    <dgm:cxn modelId="{FE58EF6D-08F9-4F46-947A-CCD004B8A5B1}" srcId="{AB105ADB-71DE-6443-8BD9-649A4E740ABB}" destId="{74F3ACBC-50A2-3D42-AE78-53BEB279A004}" srcOrd="1" destOrd="0" parTransId="{0107D236-E9F9-CC43-A66A-916769D2E92F}" sibTransId="{7353CE0D-027A-C04F-87BB-1DB9ADE63594}"/>
    <dgm:cxn modelId="{A4E7527A-1DF7-3B4B-80F2-AD7E72DF7BDA}" type="presOf" srcId="{6E7AFEF7-F8ED-054D-BFE5-D662FD59A3C3}" destId="{50F02DF0-ECAE-0E4B-835F-DDEDD8106E74}" srcOrd="0" destOrd="0" presId="urn:microsoft.com/office/officeart/2005/8/layout/bProcess3"/>
    <dgm:cxn modelId="{C23EE98C-A147-EA4C-BCF7-1CD8191F0B68}" type="presOf" srcId="{DE2F2142-C2D0-C04D-BD01-C7895C4A7FCE}" destId="{D092F0CA-166D-F842-BB4D-3AF386129DF3}" srcOrd="0" destOrd="0" presId="urn:microsoft.com/office/officeart/2005/8/layout/bProcess3"/>
    <dgm:cxn modelId="{458B808F-284D-A34C-816D-CE9162B9A78F}" type="presOf" srcId="{EAC81ED4-1D6C-614D-9903-1CC927F5B1A3}" destId="{120C91F8-387C-3E4D-BACC-6FEB50381D96}" srcOrd="0" destOrd="0" presId="urn:microsoft.com/office/officeart/2005/8/layout/bProcess3"/>
    <dgm:cxn modelId="{D394F093-125A-CB4C-9190-3B4B6F01A889}" srcId="{AB105ADB-71DE-6443-8BD9-649A4E740ABB}" destId="{A9388271-1D7C-0E41-88E5-31038C6B642E}" srcOrd="0" destOrd="0" parTransId="{3806F021-4231-B146-A23E-D77D4A674F77}" sibTransId="{EAC81ED4-1D6C-614D-9903-1CC927F5B1A3}"/>
    <dgm:cxn modelId="{02828C98-CC5E-7648-B943-61FABEEE0818}" srcId="{AB105ADB-71DE-6443-8BD9-649A4E740ABB}" destId="{2E52012A-0C86-A640-91FF-702B1D72FE61}" srcOrd="2" destOrd="0" parTransId="{B3A893B0-9D7D-0E44-9C41-07D9C3CD45D3}" sibTransId="{60950E5D-0731-0D4B-9B8B-A637AF8103AE}"/>
    <dgm:cxn modelId="{1505F1A3-628E-AD42-9FE5-C266018E2C9A}" srcId="{AB105ADB-71DE-6443-8BD9-649A4E740ABB}" destId="{5C5AACCF-AEC6-304C-8E27-31A5F6DBD8FD}" srcOrd="5" destOrd="0" parTransId="{C69F7AD3-6614-184D-9F47-B51815AE1AB3}" sibTransId="{6E7AFEF7-F8ED-054D-BFE5-D662FD59A3C3}"/>
    <dgm:cxn modelId="{5DFD45B3-6A2D-5F49-A0AF-32A756704E46}" type="presOf" srcId="{83337545-3DAA-1343-93CA-076B90C21EFF}" destId="{CCDD8DBA-9FE2-9443-9053-736D794A00C6}" srcOrd="0" destOrd="0" presId="urn:microsoft.com/office/officeart/2005/8/layout/bProcess3"/>
    <dgm:cxn modelId="{7366C3B6-3980-6A45-BF75-273243C91D0A}" type="presOf" srcId="{7353CE0D-027A-C04F-87BB-1DB9ADE63594}" destId="{F3618D07-7C1E-AA48-A4CD-545FCED3CFDA}" srcOrd="0" destOrd="0" presId="urn:microsoft.com/office/officeart/2005/8/layout/bProcess3"/>
    <dgm:cxn modelId="{CB1088C3-EBDD-994E-9765-DB0A1AD3D8AE}" type="presOf" srcId="{7353CE0D-027A-C04F-87BB-1DB9ADE63594}" destId="{353C05C4-81E8-E24F-B12C-6D071056A7A2}" srcOrd="1" destOrd="0" presId="urn:microsoft.com/office/officeart/2005/8/layout/bProcess3"/>
    <dgm:cxn modelId="{BD469BCA-4441-C749-9DF9-BE6CA0038E4A}" type="presOf" srcId="{31CC2F0A-DE88-BF45-924C-55F1D34A4A6C}" destId="{3E04612D-2D48-FA41-9980-2C2A60046756}" srcOrd="1" destOrd="0" presId="urn:microsoft.com/office/officeart/2005/8/layout/bProcess3"/>
    <dgm:cxn modelId="{57156CCB-588E-E84F-85D8-5B4C08D457F3}" type="presOf" srcId="{EAC81ED4-1D6C-614D-9903-1CC927F5B1A3}" destId="{6FE536B5-F010-C34A-81B8-560422C89AD5}" srcOrd="1" destOrd="0" presId="urn:microsoft.com/office/officeart/2005/8/layout/bProcess3"/>
    <dgm:cxn modelId="{C4ACBAD4-0215-9A4A-B796-C6FA1D81B544}" type="presOf" srcId="{A9388271-1D7C-0E41-88E5-31038C6B642E}" destId="{802AAC05-F13C-D340-8C24-B7E6E2CD3157}" srcOrd="0" destOrd="0" presId="urn:microsoft.com/office/officeart/2005/8/layout/bProcess3"/>
    <dgm:cxn modelId="{A7D79DDE-28C3-FC4E-BB64-AF9DFA470A09}" srcId="{AB105ADB-71DE-6443-8BD9-649A4E740ABB}" destId="{5E5E92FB-E46E-A54F-8DB1-1BF6A7E242D2}" srcOrd="6" destOrd="0" parTransId="{77430A1D-0C2D-9F41-B1A2-9951BA7CE6DC}" sibTransId="{07A6C954-100C-A348-BDB3-8AF3372A759B}"/>
    <dgm:cxn modelId="{334ED4EB-D90C-6A43-99AE-352B53F6CC0F}" type="presOf" srcId="{60950E5D-0731-0D4B-9B8B-A637AF8103AE}" destId="{CF700CF8-BCD7-3048-B452-93EEE1AD3596}" srcOrd="1" destOrd="0" presId="urn:microsoft.com/office/officeart/2005/8/layout/bProcess3"/>
    <dgm:cxn modelId="{B5CC47F0-3947-5249-881D-A2A6097D7EDA}" type="presOf" srcId="{6E7AFEF7-F8ED-054D-BFE5-D662FD59A3C3}" destId="{2232B5A0-C4DA-EE42-B2AF-066F2E204D9D}" srcOrd="1" destOrd="0" presId="urn:microsoft.com/office/officeart/2005/8/layout/bProcess3"/>
    <dgm:cxn modelId="{7D2CA9FC-1CCE-9E40-A696-D646F20C682F}" type="presOf" srcId="{31CC2F0A-DE88-BF45-924C-55F1D34A4A6C}" destId="{B232E15E-834E-CF4E-94AD-248F3F7A3F32}" srcOrd="0" destOrd="0" presId="urn:microsoft.com/office/officeart/2005/8/layout/bProcess3"/>
    <dgm:cxn modelId="{2ECCB56E-E4A7-2641-8951-FB269F185958}" type="presParOf" srcId="{CC7B60C8-022B-1B41-A4B1-DC851D5717A2}" destId="{802AAC05-F13C-D340-8C24-B7E6E2CD3157}" srcOrd="0" destOrd="0" presId="urn:microsoft.com/office/officeart/2005/8/layout/bProcess3"/>
    <dgm:cxn modelId="{FF1419D3-9C88-0549-AB9A-06B2A3449462}" type="presParOf" srcId="{CC7B60C8-022B-1B41-A4B1-DC851D5717A2}" destId="{120C91F8-387C-3E4D-BACC-6FEB50381D96}" srcOrd="1" destOrd="0" presId="urn:microsoft.com/office/officeart/2005/8/layout/bProcess3"/>
    <dgm:cxn modelId="{8DD31106-91D2-9144-8A1A-EDFD01B25340}" type="presParOf" srcId="{120C91F8-387C-3E4D-BACC-6FEB50381D96}" destId="{6FE536B5-F010-C34A-81B8-560422C89AD5}" srcOrd="0" destOrd="0" presId="urn:microsoft.com/office/officeart/2005/8/layout/bProcess3"/>
    <dgm:cxn modelId="{C2811E7E-2864-A94B-B653-73E9ECF3A93B}" type="presParOf" srcId="{CC7B60C8-022B-1B41-A4B1-DC851D5717A2}" destId="{3ECE11EE-9851-6042-8CA0-727B84E8F429}" srcOrd="2" destOrd="0" presId="urn:microsoft.com/office/officeart/2005/8/layout/bProcess3"/>
    <dgm:cxn modelId="{E3BBE87A-4E61-284D-9FE6-92E6DFF649A7}" type="presParOf" srcId="{CC7B60C8-022B-1B41-A4B1-DC851D5717A2}" destId="{F3618D07-7C1E-AA48-A4CD-545FCED3CFDA}" srcOrd="3" destOrd="0" presId="urn:microsoft.com/office/officeart/2005/8/layout/bProcess3"/>
    <dgm:cxn modelId="{D5BC42F4-BD85-DD49-B66C-EC041604B882}" type="presParOf" srcId="{F3618D07-7C1E-AA48-A4CD-545FCED3CFDA}" destId="{353C05C4-81E8-E24F-B12C-6D071056A7A2}" srcOrd="0" destOrd="0" presId="urn:microsoft.com/office/officeart/2005/8/layout/bProcess3"/>
    <dgm:cxn modelId="{7F950A42-5A6F-9D48-BE2D-6C89099C491B}" type="presParOf" srcId="{CC7B60C8-022B-1B41-A4B1-DC851D5717A2}" destId="{29367996-F8E3-6F4C-B7CF-CA09938F7F19}" srcOrd="4" destOrd="0" presId="urn:microsoft.com/office/officeart/2005/8/layout/bProcess3"/>
    <dgm:cxn modelId="{3A409FA1-8C50-3A4C-BB60-F97CCBF23512}" type="presParOf" srcId="{CC7B60C8-022B-1B41-A4B1-DC851D5717A2}" destId="{7E599F90-2BCA-3D41-8ECA-731C560DD7CA}" srcOrd="5" destOrd="0" presId="urn:microsoft.com/office/officeart/2005/8/layout/bProcess3"/>
    <dgm:cxn modelId="{DBB1223A-F2A9-FA47-B5B5-13E66D3B6175}" type="presParOf" srcId="{7E599F90-2BCA-3D41-8ECA-731C560DD7CA}" destId="{CF700CF8-BCD7-3048-B452-93EEE1AD3596}" srcOrd="0" destOrd="0" presId="urn:microsoft.com/office/officeart/2005/8/layout/bProcess3"/>
    <dgm:cxn modelId="{7F2709BB-CB51-3049-A623-91E804BC96A1}" type="presParOf" srcId="{CC7B60C8-022B-1B41-A4B1-DC851D5717A2}" destId="{A924DE78-A970-6748-8A78-9BBFF6628FA9}" srcOrd="6" destOrd="0" presId="urn:microsoft.com/office/officeart/2005/8/layout/bProcess3"/>
    <dgm:cxn modelId="{0CF2B17A-D24B-C645-8A08-84912819B0D4}" type="presParOf" srcId="{CC7B60C8-022B-1B41-A4B1-DC851D5717A2}" destId="{CCDD8DBA-9FE2-9443-9053-736D794A00C6}" srcOrd="7" destOrd="0" presId="urn:microsoft.com/office/officeart/2005/8/layout/bProcess3"/>
    <dgm:cxn modelId="{81BA00B4-4D95-6545-BCD2-6A80A7DF0712}" type="presParOf" srcId="{CCDD8DBA-9FE2-9443-9053-736D794A00C6}" destId="{CA949D1C-3344-B04C-B0CF-1EDBB6B6A7A8}" srcOrd="0" destOrd="0" presId="urn:microsoft.com/office/officeart/2005/8/layout/bProcess3"/>
    <dgm:cxn modelId="{4BD82994-7B07-BC44-8E89-579C003189C7}" type="presParOf" srcId="{CC7B60C8-022B-1B41-A4B1-DC851D5717A2}" destId="{D092F0CA-166D-F842-BB4D-3AF386129DF3}" srcOrd="8" destOrd="0" presId="urn:microsoft.com/office/officeart/2005/8/layout/bProcess3"/>
    <dgm:cxn modelId="{6341463E-574C-B04A-BFC2-9382909D0F83}" type="presParOf" srcId="{CC7B60C8-022B-1B41-A4B1-DC851D5717A2}" destId="{B232E15E-834E-CF4E-94AD-248F3F7A3F32}" srcOrd="9" destOrd="0" presId="urn:microsoft.com/office/officeart/2005/8/layout/bProcess3"/>
    <dgm:cxn modelId="{097365E5-6AAC-B942-B3A9-F0C9E8ABB47A}" type="presParOf" srcId="{B232E15E-834E-CF4E-94AD-248F3F7A3F32}" destId="{3E04612D-2D48-FA41-9980-2C2A60046756}" srcOrd="0" destOrd="0" presId="urn:microsoft.com/office/officeart/2005/8/layout/bProcess3"/>
    <dgm:cxn modelId="{DC16C7F5-229C-E64D-8383-4EAA4B328A54}" type="presParOf" srcId="{CC7B60C8-022B-1B41-A4B1-DC851D5717A2}" destId="{39B9BD1F-E176-204A-B728-4341DA6C5529}" srcOrd="10" destOrd="0" presId="urn:microsoft.com/office/officeart/2005/8/layout/bProcess3"/>
    <dgm:cxn modelId="{38975258-4282-D24D-960D-D8E0E56ADE59}" type="presParOf" srcId="{CC7B60C8-022B-1B41-A4B1-DC851D5717A2}" destId="{50F02DF0-ECAE-0E4B-835F-DDEDD8106E74}" srcOrd="11" destOrd="0" presId="urn:microsoft.com/office/officeart/2005/8/layout/bProcess3"/>
    <dgm:cxn modelId="{C54239D9-0559-5E49-A59B-7728AB09F45F}" type="presParOf" srcId="{50F02DF0-ECAE-0E4B-835F-DDEDD8106E74}" destId="{2232B5A0-C4DA-EE42-B2AF-066F2E204D9D}" srcOrd="0" destOrd="0" presId="urn:microsoft.com/office/officeart/2005/8/layout/bProcess3"/>
    <dgm:cxn modelId="{6A02389D-4026-064C-B35C-AAA9A6ADB832}" type="presParOf" srcId="{CC7B60C8-022B-1B41-A4B1-DC851D5717A2}" destId="{E637FF64-C21E-984D-BB4B-73650769EA57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0D7DEA-E7A7-FD41-820E-15FE8ADEB9D2}" type="doc">
      <dgm:prSet loTypeId="urn:microsoft.com/office/officeart/2005/8/layout/vList2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C83DBEC-05B1-3042-AEBA-67DEB9BD7CCC}">
      <dgm:prSet/>
      <dgm:spPr/>
      <dgm:t>
        <a:bodyPr/>
        <a:lstStyle/>
        <a:p>
          <a:r>
            <a:rPr lang="en-US" b="0" i="0" dirty="0"/>
            <a:t>Part of Speech Tagging</a:t>
          </a:r>
          <a:endParaRPr lang="en-US" dirty="0"/>
        </a:p>
      </dgm:t>
    </dgm:pt>
    <dgm:pt modelId="{35282B4F-A674-2743-8A81-AB885812BD68}" type="parTrans" cxnId="{A8751F7C-62E9-0748-A0DA-89EBECF95656}">
      <dgm:prSet/>
      <dgm:spPr/>
      <dgm:t>
        <a:bodyPr/>
        <a:lstStyle/>
        <a:p>
          <a:endParaRPr lang="en-US"/>
        </a:p>
      </dgm:t>
    </dgm:pt>
    <dgm:pt modelId="{0C46432A-6DBF-8840-BDF1-673812EE0C95}" type="sibTrans" cxnId="{A8751F7C-62E9-0748-A0DA-89EBECF95656}">
      <dgm:prSet/>
      <dgm:spPr/>
      <dgm:t>
        <a:bodyPr/>
        <a:lstStyle/>
        <a:p>
          <a:endParaRPr lang="en-US"/>
        </a:p>
      </dgm:t>
    </dgm:pt>
    <dgm:pt modelId="{CBE849D5-01DA-B84C-9AE6-2815680223C3}">
      <dgm:prSet/>
      <dgm:spPr/>
      <dgm:t>
        <a:bodyPr/>
        <a:lstStyle/>
        <a:p>
          <a:r>
            <a:rPr lang="en-US" b="0" i="0" dirty="0"/>
            <a:t>Chunking</a:t>
          </a:r>
          <a:endParaRPr lang="en-US" dirty="0"/>
        </a:p>
      </dgm:t>
    </dgm:pt>
    <dgm:pt modelId="{91369CFB-6FC1-ED4D-86EE-0C80986FF30E}" type="parTrans" cxnId="{907D84BC-FB71-AB43-BE91-310ABEC85382}">
      <dgm:prSet/>
      <dgm:spPr/>
      <dgm:t>
        <a:bodyPr/>
        <a:lstStyle/>
        <a:p>
          <a:endParaRPr lang="en-US"/>
        </a:p>
      </dgm:t>
    </dgm:pt>
    <dgm:pt modelId="{2A27E508-AAA1-A244-8922-4EBB130D14DD}" type="sibTrans" cxnId="{907D84BC-FB71-AB43-BE91-310ABEC85382}">
      <dgm:prSet/>
      <dgm:spPr/>
      <dgm:t>
        <a:bodyPr/>
        <a:lstStyle/>
        <a:p>
          <a:endParaRPr lang="en-US"/>
        </a:p>
      </dgm:t>
    </dgm:pt>
    <dgm:pt modelId="{25865307-F10B-DC47-8052-76ED59A63AF6}">
      <dgm:prSet/>
      <dgm:spPr/>
      <dgm:t>
        <a:bodyPr/>
        <a:lstStyle/>
        <a:p>
          <a:r>
            <a:rPr lang="en-US" dirty="0"/>
            <a:t>Using Bag of words approach doesn’t capture structure of sentence</a:t>
          </a:r>
        </a:p>
      </dgm:t>
    </dgm:pt>
    <dgm:pt modelId="{DF23CF23-D2AF-9140-8B66-B37C6CEA0535}" type="parTrans" cxnId="{3B4CCA7F-544B-A142-A7A4-51C5B361244B}">
      <dgm:prSet/>
      <dgm:spPr/>
      <dgm:t>
        <a:bodyPr/>
        <a:lstStyle/>
        <a:p>
          <a:endParaRPr lang="en-US"/>
        </a:p>
      </dgm:t>
    </dgm:pt>
    <dgm:pt modelId="{628FEB09-C4BC-464A-BAE6-0A2CC823778D}" type="sibTrans" cxnId="{3B4CCA7F-544B-A142-A7A4-51C5B361244B}">
      <dgm:prSet/>
      <dgm:spPr/>
      <dgm:t>
        <a:bodyPr/>
        <a:lstStyle/>
        <a:p>
          <a:endParaRPr lang="en-US"/>
        </a:p>
      </dgm:t>
    </dgm:pt>
    <dgm:pt modelId="{D5BEEC59-B5BE-C04E-8980-D54B5D01681B}">
      <dgm:prSet/>
      <dgm:spPr/>
      <dgm:t>
        <a:bodyPr/>
        <a:lstStyle/>
        <a:p>
          <a:r>
            <a:rPr lang="en-US" b="0" i="0" u="none" dirty="0"/>
            <a:t>Chunking works on top of POS tagging, it uses pos-tags as input and provides chunks as output. </a:t>
          </a:r>
          <a:endParaRPr lang="en-US" dirty="0"/>
        </a:p>
      </dgm:t>
    </dgm:pt>
    <dgm:pt modelId="{7EF057A1-4F9F-624A-847C-6CABB506C89B}" type="parTrans" cxnId="{1930C7EF-8FD0-F94D-BC29-D289784B6061}">
      <dgm:prSet/>
      <dgm:spPr/>
      <dgm:t>
        <a:bodyPr/>
        <a:lstStyle/>
        <a:p>
          <a:endParaRPr lang="en-US"/>
        </a:p>
      </dgm:t>
    </dgm:pt>
    <dgm:pt modelId="{F4AE5C52-DB17-B042-9222-1AD20B0F8A6A}" type="sibTrans" cxnId="{1930C7EF-8FD0-F94D-BC29-D289784B6061}">
      <dgm:prSet/>
      <dgm:spPr/>
      <dgm:t>
        <a:bodyPr/>
        <a:lstStyle/>
        <a:p>
          <a:endParaRPr lang="en-US"/>
        </a:p>
      </dgm:t>
    </dgm:pt>
    <dgm:pt modelId="{07659F08-C111-4F4C-B307-DEC40058804C}">
      <dgm:prSet/>
      <dgm:spPr/>
      <dgm:t>
        <a:bodyPr/>
        <a:lstStyle/>
        <a:p>
          <a:endParaRPr lang="en-US" dirty="0"/>
        </a:p>
      </dgm:t>
    </dgm:pt>
    <dgm:pt modelId="{D2543AA8-39B8-984B-9843-3CA4EDBEF8A3}" type="parTrans" cxnId="{D1710813-3F4F-E745-96E7-5F8E5A10FA77}">
      <dgm:prSet/>
      <dgm:spPr/>
      <dgm:t>
        <a:bodyPr/>
        <a:lstStyle/>
        <a:p>
          <a:endParaRPr lang="en-US"/>
        </a:p>
      </dgm:t>
    </dgm:pt>
    <dgm:pt modelId="{FE3DEE91-C4ED-B34B-9884-FDE7D8F35393}" type="sibTrans" cxnId="{D1710813-3F4F-E745-96E7-5F8E5A10FA77}">
      <dgm:prSet/>
      <dgm:spPr/>
      <dgm:t>
        <a:bodyPr/>
        <a:lstStyle/>
        <a:p>
          <a:endParaRPr lang="en-US"/>
        </a:p>
      </dgm:t>
    </dgm:pt>
    <dgm:pt modelId="{7C3D6C5A-B232-E14B-871B-84EC9AFD022C}">
      <dgm:prSet/>
      <dgm:spPr/>
      <dgm:t>
        <a:bodyPr/>
        <a:lstStyle/>
        <a:p>
          <a:r>
            <a:rPr lang="en-US" dirty="0"/>
            <a:t>It is also important to understand context</a:t>
          </a:r>
        </a:p>
      </dgm:t>
    </dgm:pt>
    <dgm:pt modelId="{3ED8FD82-AC70-0141-8AB9-3A49EE7D2BDD}" type="parTrans" cxnId="{63E5F948-7C0D-334D-B543-19C650A83248}">
      <dgm:prSet/>
      <dgm:spPr/>
      <dgm:t>
        <a:bodyPr/>
        <a:lstStyle/>
        <a:p>
          <a:endParaRPr lang="en-US"/>
        </a:p>
      </dgm:t>
    </dgm:pt>
    <dgm:pt modelId="{88F8148B-8520-5B46-A6CB-BBFE2346D10C}" type="sibTrans" cxnId="{63E5F948-7C0D-334D-B543-19C650A83248}">
      <dgm:prSet/>
      <dgm:spPr/>
      <dgm:t>
        <a:bodyPr/>
        <a:lstStyle/>
        <a:p>
          <a:endParaRPr lang="en-US"/>
        </a:p>
      </dgm:t>
    </dgm:pt>
    <dgm:pt modelId="{86A69F02-7C6B-A14A-80D6-9E59D6ED6FF5}">
      <dgm:prSet/>
      <dgm:spPr/>
      <dgm:t>
        <a:bodyPr/>
        <a:lstStyle/>
        <a:p>
          <a:r>
            <a:rPr lang="en-US" dirty="0"/>
            <a:t>Assigns part of speech to each word according to input sentence </a:t>
          </a:r>
        </a:p>
      </dgm:t>
    </dgm:pt>
    <dgm:pt modelId="{0BB7CA39-B6C8-B545-8217-1EB0A7D5DF56}" type="parTrans" cxnId="{081BACE3-8E32-7C47-9F89-83D37820DE2C}">
      <dgm:prSet/>
      <dgm:spPr/>
      <dgm:t>
        <a:bodyPr/>
        <a:lstStyle/>
        <a:p>
          <a:endParaRPr lang="en-US"/>
        </a:p>
      </dgm:t>
    </dgm:pt>
    <dgm:pt modelId="{0B399477-830D-CF4A-88DD-DF0B95F6649E}" type="sibTrans" cxnId="{081BACE3-8E32-7C47-9F89-83D37820DE2C}">
      <dgm:prSet/>
      <dgm:spPr/>
      <dgm:t>
        <a:bodyPr/>
        <a:lstStyle/>
        <a:p>
          <a:endParaRPr lang="en-US"/>
        </a:p>
      </dgm:t>
    </dgm:pt>
    <dgm:pt modelId="{DC276D80-814D-EE48-B400-A222228A04E2}">
      <dgm:prSet/>
      <dgm:spPr/>
      <dgm:t>
        <a:bodyPr/>
        <a:lstStyle/>
        <a:p>
          <a:endParaRPr lang="en-US" dirty="0"/>
        </a:p>
      </dgm:t>
    </dgm:pt>
    <dgm:pt modelId="{E3763621-A0B8-FF4B-AAD1-983653713500}" type="parTrans" cxnId="{24FBDC05-E2AC-1D42-A8AA-11D6D313B2BF}">
      <dgm:prSet/>
      <dgm:spPr/>
      <dgm:t>
        <a:bodyPr/>
        <a:lstStyle/>
        <a:p>
          <a:endParaRPr lang="en-US"/>
        </a:p>
      </dgm:t>
    </dgm:pt>
    <dgm:pt modelId="{CB7A35CB-8FB4-084E-9735-1DB59CDEAA67}" type="sibTrans" cxnId="{24FBDC05-E2AC-1D42-A8AA-11D6D313B2BF}">
      <dgm:prSet/>
      <dgm:spPr/>
      <dgm:t>
        <a:bodyPr/>
        <a:lstStyle/>
        <a:p>
          <a:endParaRPr lang="en-US"/>
        </a:p>
      </dgm:t>
    </dgm:pt>
    <dgm:pt modelId="{42CA7907-84C4-E344-93A0-9E259F5C84CE}">
      <dgm:prSet/>
      <dgm:spPr/>
      <dgm:t>
        <a:bodyPr/>
        <a:lstStyle/>
        <a:p>
          <a:endParaRPr lang="en-US" dirty="0"/>
        </a:p>
      </dgm:t>
    </dgm:pt>
    <dgm:pt modelId="{4174D832-4E41-9643-9125-49F2D251D08F}" type="parTrans" cxnId="{A4417EFF-827B-F241-8715-E500A7D72B74}">
      <dgm:prSet/>
      <dgm:spPr/>
      <dgm:t>
        <a:bodyPr/>
        <a:lstStyle/>
        <a:p>
          <a:endParaRPr lang="en-US"/>
        </a:p>
      </dgm:t>
    </dgm:pt>
    <dgm:pt modelId="{584E5B76-5E13-7F4F-9438-D89ECBC79E52}" type="sibTrans" cxnId="{A4417EFF-827B-F241-8715-E500A7D72B74}">
      <dgm:prSet/>
      <dgm:spPr/>
      <dgm:t>
        <a:bodyPr/>
        <a:lstStyle/>
        <a:p>
          <a:endParaRPr lang="en-US"/>
        </a:p>
      </dgm:t>
    </dgm:pt>
    <dgm:pt modelId="{B8418275-862C-9F48-8FCE-49A612B5B36A}">
      <dgm:prSet/>
      <dgm:spPr/>
      <dgm:t>
        <a:bodyPr/>
        <a:lstStyle/>
        <a:p>
          <a:endParaRPr lang="en-US" dirty="0"/>
        </a:p>
      </dgm:t>
    </dgm:pt>
    <dgm:pt modelId="{54B896B9-B48A-D944-9BDB-FA541095D0A2}" type="parTrans" cxnId="{077935E6-A6B0-ED4D-A215-2BADD794B537}">
      <dgm:prSet/>
      <dgm:spPr/>
      <dgm:t>
        <a:bodyPr/>
        <a:lstStyle/>
        <a:p>
          <a:endParaRPr lang="en-US"/>
        </a:p>
      </dgm:t>
    </dgm:pt>
    <dgm:pt modelId="{3752E895-B3F5-4B4C-A03D-46058D24F139}" type="sibTrans" cxnId="{077935E6-A6B0-ED4D-A215-2BADD794B537}">
      <dgm:prSet/>
      <dgm:spPr/>
      <dgm:t>
        <a:bodyPr/>
        <a:lstStyle/>
        <a:p>
          <a:endParaRPr lang="en-US"/>
        </a:p>
      </dgm:t>
    </dgm:pt>
    <dgm:pt modelId="{147F89E7-27B3-D54A-B276-0308C65C758E}" type="pres">
      <dgm:prSet presAssocID="{990D7DEA-E7A7-FD41-820E-15FE8ADEB9D2}" presName="linear" presStyleCnt="0">
        <dgm:presLayoutVars>
          <dgm:animLvl val="lvl"/>
          <dgm:resizeHandles val="exact"/>
        </dgm:presLayoutVars>
      </dgm:prSet>
      <dgm:spPr/>
    </dgm:pt>
    <dgm:pt modelId="{1AA9235E-BA0D-DE46-ADC1-39F07CD4FD75}" type="pres">
      <dgm:prSet presAssocID="{1C83DBEC-05B1-3042-AEBA-67DEB9BD7CC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22ED4B5-4F5C-A548-8D2B-48C986AAFC19}" type="pres">
      <dgm:prSet presAssocID="{1C83DBEC-05B1-3042-AEBA-67DEB9BD7CCC}" presName="childText" presStyleLbl="revTx" presStyleIdx="0" presStyleCnt="2">
        <dgm:presLayoutVars>
          <dgm:bulletEnabled val="1"/>
        </dgm:presLayoutVars>
      </dgm:prSet>
      <dgm:spPr/>
    </dgm:pt>
    <dgm:pt modelId="{9863CAE1-5EB0-7D48-9825-A76A99ADEE2C}" type="pres">
      <dgm:prSet presAssocID="{CBE849D5-01DA-B84C-9AE6-2815680223C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32BBA93-1AC4-1B47-89F4-884A4147E1D2}" type="pres">
      <dgm:prSet presAssocID="{CBE849D5-01DA-B84C-9AE6-2815680223C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4FBDC05-E2AC-1D42-A8AA-11D6D313B2BF}" srcId="{CBE849D5-01DA-B84C-9AE6-2815680223C3}" destId="{DC276D80-814D-EE48-B400-A222228A04E2}" srcOrd="2" destOrd="0" parTransId="{E3763621-A0B8-FF4B-AAD1-983653713500}" sibTransId="{CB7A35CB-8FB4-084E-9735-1DB59CDEAA67}"/>
    <dgm:cxn modelId="{D1710813-3F4F-E745-96E7-5F8E5A10FA77}" srcId="{1C83DBEC-05B1-3042-AEBA-67DEB9BD7CCC}" destId="{07659F08-C111-4F4C-B307-DEC40058804C}" srcOrd="4" destOrd="0" parTransId="{D2543AA8-39B8-984B-9843-3CA4EDBEF8A3}" sibTransId="{FE3DEE91-C4ED-B34B-9884-FDE7D8F35393}"/>
    <dgm:cxn modelId="{F711D315-AA8E-DC40-8753-1CEF4D9B185D}" type="presOf" srcId="{B8418275-862C-9F48-8FCE-49A612B5B36A}" destId="{D32BBA93-1AC4-1B47-89F4-884A4147E1D2}" srcOrd="0" destOrd="0" presId="urn:microsoft.com/office/officeart/2005/8/layout/vList2"/>
    <dgm:cxn modelId="{63E5F948-7C0D-334D-B543-19C650A83248}" srcId="{1C83DBEC-05B1-3042-AEBA-67DEB9BD7CCC}" destId="{7C3D6C5A-B232-E14B-871B-84EC9AFD022C}" srcOrd="2" destOrd="0" parTransId="{3ED8FD82-AC70-0141-8AB9-3A49EE7D2BDD}" sibTransId="{88F8148B-8520-5B46-A6CB-BBFE2346D10C}"/>
    <dgm:cxn modelId="{2AD8694A-46C9-8841-A2D6-A1B9E8140B33}" type="presOf" srcId="{25865307-F10B-DC47-8052-76ED59A63AF6}" destId="{F22ED4B5-4F5C-A548-8D2B-48C986AAFC19}" srcOrd="0" destOrd="1" presId="urn:microsoft.com/office/officeart/2005/8/layout/vList2"/>
    <dgm:cxn modelId="{D2D9F46D-982F-564F-BFD9-9C6BBF1E5472}" type="presOf" srcId="{CBE849D5-01DA-B84C-9AE6-2815680223C3}" destId="{9863CAE1-5EB0-7D48-9825-A76A99ADEE2C}" srcOrd="0" destOrd="0" presId="urn:microsoft.com/office/officeart/2005/8/layout/vList2"/>
    <dgm:cxn modelId="{A8751F7C-62E9-0748-A0DA-89EBECF95656}" srcId="{990D7DEA-E7A7-FD41-820E-15FE8ADEB9D2}" destId="{1C83DBEC-05B1-3042-AEBA-67DEB9BD7CCC}" srcOrd="0" destOrd="0" parTransId="{35282B4F-A674-2743-8A81-AB885812BD68}" sibTransId="{0C46432A-6DBF-8840-BDF1-673812EE0C95}"/>
    <dgm:cxn modelId="{3B4CCA7F-544B-A142-A7A4-51C5B361244B}" srcId="{1C83DBEC-05B1-3042-AEBA-67DEB9BD7CCC}" destId="{25865307-F10B-DC47-8052-76ED59A63AF6}" srcOrd="1" destOrd="0" parTransId="{DF23CF23-D2AF-9140-8B66-B37C6CEA0535}" sibTransId="{628FEB09-C4BC-464A-BAE6-0A2CC823778D}"/>
    <dgm:cxn modelId="{E7004295-4100-C849-B357-4D9DF9200264}" type="presOf" srcId="{07659F08-C111-4F4C-B307-DEC40058804C}" destId="{F22ED4B5-4F5C-A548-8D2B-48C986AAFC19}" srcOrd="0" destOrd="4" presId="urn:microsoft.com/office/officeart/2005/8/layout/vList2"/>
    <dgm:cxn modelId="{54D899A8-0257-604D-A829-FBD5B44987D9}" type="presOf" srcId="{42CA7907-84C4-E344-93A0-9E259F5C84CE}" destId="{F22ED4B5-4F5C-A548-8D2B-48C986AAFC19}" srcOrd="0" destOrd="0" presId="urn:microsoft.com/office/officeart/2005/8/layout/vList2"/>
    <dgm:cxn modelId="{A505A8AE-9526-EF44-AE02-181373E70E44}" type="presOf" srcId="{7C3D6C5A-B232-E14B-871B-84EC9AFD022C}" destId="{F22ED4B5-4F5C-A548-8D2B-48C986AAFC19}" srcOrd="0" destOrd="2" presId="urn:microsoft.com/office/officeart/2005/8/layout/vList2"/>
    <dgm:cxn modelId="{925A8EB8-519A-E949-AD9B-761F22A2FA1D}" type="presOf" srcId="{990D7DEA-E7A7-FD41-820E-15FE8ADEB9D2}" destId="{147F89E7-27B3-D54A-B276-0308C65C758E}" srcOrd="0" destOrd="0" presId="urn:microsoft.com/office/officeart/2005/8/layout/vList2"/>
    <dgm:cxn modelId="{CD8D8AB9-5A44-6A4C-8540-F2ED82FF45D8}" type="presOf" srcId="{D5BEEC59-B5BE-C04E-8980-D54B5D01681B}" destId="{D32BBA93-1AC4-1B47-89F4-884A4147E1D2}" srcOrd="0" destOrd="1" presId="urn:microsoft.com/office/officeart/2005/8/layout/vList2"/>
    <dgm:cxn modelId="{907D84BC-FB71-AB43-BE91-310ABEC85382}" srcId="{990D7DEA-E7A7-FD41-820E-15FE8ADEB9D2}" destId="{CBE849D5-01DA-B84C-9AE6-2815680223C3}" srcOrd="1" destOrd="0" parTransId="{91369CFB-6FC1-ED4D-86EE-0C80986FF30E}" sibTransId="{2A27E508-AAA1-A244-8922-4EBB130D14DD}"/>
    <dgm:cxn modelId="{FD9075DD-581D-D840-8A95-7A504A590175}" type="presOf" srcId="{86A69F02-7C6B-A14A-80D6-9E59D6ED6FF5}" destId="{F22ED4B5-4F5C-A548-8D2B-48C986AAFC19}" srcOrd="0" destOrd="3" presId="urn:microsoft.com/office/officeart/2005/8/layout/vList2"/>
    <dgm:cxn modelId="{09CAC9E1-8380-B84D-A069-A7147F00F735}" type="presOf" srcId="{DC276D80-814D-EE48-B400-A222228A04E2}" destId="{D32BBA93-1AC4-1B47-89F4-884A4147E1D2}" srcOrd="0" destOrd="2" presId="urn:microsoft.com/office/officeart/2005/8/layout/vList2"/>
    <dgm:cxn modelId="{081BACE3-8E32-7C47-9F89-83D37820DE2C}" srcId="{1C83DBEC-05B1-3042-AEBA-67DEB9BD7CCC}" destId="{86A69F02-7C6B-A14A-80D6-9E59D6ED6FF5}" srcOrd="3" destOrd="0" parTransId="{0BB7CA39-B6C8-B545-8217-1EB0A7D5DF56}" sibTransId="{0B399477-830D-CF4A-88DD-DF0B95F6649E}"/>
    <dgm:cxn modelId="{077935E6-A6B0-ED4D-A215-2BADD794B537}" srcId="{CBE849D5-01DA-B84C-9AE6-2815680223C3}" destId="{B8418275-862C-9F48-8FCE-49A612B5B36A}" srcOrd="0" destOrd="0" parTransId="{54B896B9-B48A-D944-9BDB-FA541095D0A2}" sibTransId="{3752E895-B3F5-4B4C-A03D-46058D24F139}"/>
    <dgm:cxn modelId="{1930C7EF-8FD0-F94D-BC29-D289784B6061}" srcId="{CBE849D5-01DA-B84C-9AE6-2815680223C3}" destId="{D5BEEC59-B5BE-C04E-8980-D54B5D01681B}" srcOrd="1" destOrd="0" parTransId="{7EF057A1-4F9F-624A-847C-6CABB506C89B}" sibTransId="{F4AE5C52-DB17-B042-9222-1AD20B0F8A6A}"/>
    <dgm:cxn modelId="{E723E2F9-37F7-9E49-B2E9-C73C54E802A9}" type="presOf" srcId="{1C83DBEC-05B1-3042-AEBA-67DEB9BD7CCC}" destId="{1AA9235E-BA0D-DE46-ADC1-39F07CD4FD75}" srcOrd="0" destOrd="0" presId="urn:microsoft.com/office/officeart/2005/8/layout/vList2"/>
    <dgm:cxn modelId="{A4417EFF-827B-F241-8715-E500A7D72B74}" srcId="{1C83DBEC-05B1-3042-AEBA-67DEB9BD7CCC}" destId="{42CA7907-84C4-E344-93A0-9E259F5C84CE}" srcOrd="0" destOrd="0" parTransId="{4174D832-4E41-9643-9125-49F2D251D08F}" sibTransId="{584E5B76-5E13-7F4F-9438-D89ECBC79E52}"/>
    <dgm:cxn modelId="{B52A24D6-B90E-324C-B83C-6A3A1D7C50D9}" type="presParOf" srcId="{147F89E7-27B3-D54A-B276-0308C65C758E}" destId="{1AA9235E-BA0D-DE46-ADC1-39F07CD4FD75}" srcOrd="0" destOrd="0" presId="urn:microsoft.com/office/officeart/2005/8/layout/vList2"/>
    <dgm:cxn modelId="{8B2B20EF-8614-1C41-8354-220BFB857693}" type="presParOf" srcId="{147F89E7-27B3-D54A-B276-0308C65C758E}" destId="{F22ED4B5-4F5C-A548-8D2B-48C986AAFC19}" srcOrd="1" destOrd="0" presId="urn:microsoft.com/office/officeart/2005/8/layout/vList2"/>
    <dgm:cxn modelId="{DEEED099-C5A4-5340-973B-0D1255DA8FDC}" type="presParOf" srcId="{147F89E7-27B3-D54A-B276-0308C65C758E}" destId="{9863CAE1-5EB0-7D48-9825-A76A99ADEE2C}" srcOrd="2" destOrd="0" presId="urn:microsoft.com/office/officeart/2005/8/layout/vList2"/>
    <dgm:cxn modelId="{241AD656-8907-2C4D-9C8D-2D2EEBE1CB02}" type="presParOf" srcId="{147F89E7-27B3-D54A-B276-0308C65C758E}" destId="{D32BBA93-1AC4-1B47-89F4-884A4147E1D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0C91F8-387C-3E4D-BACC-6FEB50381D96}">
      <dsp:nvSpPr>
        <dsp:cNvPr id="0" name=""/>
        <dsp:cNvSpPr/>
      </dsp:nvSpPr>
      <dsp:spPr>
        <a:xfrm>
          <a:off x="2375184" y="504639"/>
          <a:ext cx="3900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0030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59684" y="548256"/>
        <a:ext cx="21031" cy="4206"/>
      </dsp:txXfrm>
    </dsp:sp>
    <dsp:sp modelId="{802AAC05-F13C-D340-8C24-B7E6E2CD3157}">
      <dsp:nvSpPr>
        <dsp:cNvPr id="0" name=""/>
        <dsp:cNvSpPr/>
      </dsp:nvSpPr>
      <dsp:spPr>
        <a:xfrm>
          <a:off x="548158" y="1711"/>
          <a:ext cx="1828826" cy="10972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Scrape required data</a:t>
          </a:r>
        </a:p>
      </dsp:txBody>
      <dsp:txXfrm>
        <a:off x="548158" y="1711"/>
        <a:ext cx="1828826" cy="1097295"/>
      </dsp:txXfrm>
    </dsp:sp>
    <dsp:sp modelId="{F3618D07-7C1E-AA48-A4CD-545FCED3CFDA}">
      <dsp:nvSpPr>
        <dsp:cNvPr id="0" name=""/>
        <dsp:cNvSpPr/>
      </dsp:nvSpPr>
      <dsp:spPr>
        <a:xfrm>
          <a:off x="4624641" y="504639"/>
          <a:ext cx="3900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0030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09140" y="548256"/>
        <a:ext cx="21031" cy="4206"/>
      </dsp:txXfrm>
    </dsp:sp>
    <dsp:sp modelId="{3ECE11EE-9851-6042-8CA0-727B84E8F429}">
      <dsp:nvSpPr>
        <dsp:cNvPr id="0" name=""/>
        <dsp:cNvSpPr/>
      </dsp:nvSpPr>
      <dsp:spPr>
        <a:xfrm>
          <a:off x="2797614" y="1711"/>
          <a:ext cx="1828826" cy="10972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cleaning and EDA</a:t>
          </a:r>
        </a:p>
      </dsp:txBody>
      <dsp:txXfrm>
        <a:off x="2797614" y="1711"/>
        <a:ext cx="1828826" cy="1097295"/>
      </dsp:txXfrm>
    </dsp:sp>
    <dsp:sp modelId="{7E599F90-2BCA-3D41-8ECA-731C560DD7CA}">
      <dsp:nvSpPr>
        <dsp:cNvPr id="0" name=""/>
        <dsp:cNvSpPr/>
      </dsp:nvSpPr>
      <dsp:spPr>
        <a:xfrm>
          <a:off x="1462571" y="1097207"/>
          <a:ext cx="4498912" cy="390030"/>
        </a:xfrm>
        <a:custGeom>
          <a:avLst/>
          <a:gdLst/>
          <a:ahLst/>
          <a:cxnLst/>
          <a:rect l="0" t="0" r="0" b="0"/>
          <a:pathLst>
            <a:path>
              <a:moveTo>
                <a:pt x="4498912" y="0"/>
              </a:moveTo>
              <a:lnTo>
                <a:pt x="4498912" y="212115"/>
              </a:lnTo>
              <a:lnTo>
                <a:pt x="0" y="212115"/>
              </a:lnTo>
              <a:lnTo>
                <a:pt x="0" y="39003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99064" y="1290119"/>
        <a:ext cx="225926" cy="4206"/>
      </dsp:txXfrm>
    </dsp:sp>
    <dsp:sp modelId="{29367996-F8E3-6F4C-B7CF-CA09938F7F19}">
      <dsp:nvSpPr>
        <dsp:cNvPr id="0" name=""/>
        <dsp:cNvSpPr/>
      </dsp:nvSpPr>
      <dsp:spPr>
        <a:xfrm>
          <a:off x="5047071" y="1711"/>
          <a:ext cx="1828826" cy="10972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Extract activity phrases</a:t>
          </a:r>
        </a:p>
      </dsp:txBody>
      <dsp:txXfrm>
        <a:off x="5047071" y="1711"/>
        <a:ext cx="1828826" cy="1097295"/>
      </dsp:txXfrm>
    </dsp:sp>
    <dsp:sp modelId="{CCDD8DBA-9FE2-9443-9053-736D794A00C6}">
      <dsp:nvSpPr>
        <dsp:cNvPr id="0" name=""/>
        <dsp:cNvSpPr/>
      </dsp:nvSpPr>
      <dsp:spPr>
        <a:xfrm>
          <a:off x="2375184" y="2022565"/>
          <a:ext cx="3900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0030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59684" y="2066182"/>
        <a:ext cx="21031" cy="4206"/>
      </dsp:txXfrm>
    </dsp:sp>
    <dsp:sp modelId="{A924DE78-A970-6748-8A78-9BBFF6628FA9}">
      <dsp:nvSpPr>
        <dsp:cNvPr id="0" name=""/>
        <dsp:cNvSpPr/>
      </dsp:nvSpPr>
      <dsp:spPr>
        <a:xfrm>
          <a:off x="548158" y="1519637"/>
          <a:ext cx="1828826" cy="10972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Compare extracted activities with recommended skills</a:t>
          </a:r>
        </a:p>
      </dsp:txBody>
      <dsp:txXfrm>
        <a:off x="548158" y="1519637"/>
        <a:ext cx="1828826" cy="1097295"/>
      </dsp:txXfrm>
    </dsp:sp>
    <dsp:sp modelId="{B232E15E-834E-CF4E-94AD-248F3F7A3F32}">
      <dsp:nvSpPr>
        <dsp:cNvPr id="0" name=""/>
        <dsp:cNvSpPr/>
      </dsp:nvSpPr>
      <dsp:spPr>
        <a:xfrm>
          <a:off x="4624641" y="2022565"/>
          <a:ext cx="3900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0030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09140" y="2066182"/>
        <a:ext cx="21031" cy="4206"/>
      </dsp:txXfrm>
    </dsp:sp>
    <dsp:sp modelId="{D092F0CA-166D-F842-BB4D-3AF386129DF3}">
      <dsp:nvSpPr>
        <dsp:cNvPr id="0" name=""/>
        <dsp:cNvSpPr/>
      </dsp:nvSpPr>
      <dsp:spPr>
        <a:xfrm>
          <a:off x="2797614" y="1519637"/>
          <a:ext cx="1828826" cy="10972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Use similarity check to prune unwanted activities</a:t>
          </a:r>
        </a:p>
      </dsp:txBody>
      <dsp:txXfrm>
        <a:off x="2797614" y="1519637"/>
        <a:ext cx="1828826" cy="1097295"/>
      </dsp:txXfrm>
    </dsp:sp>
    <dsp:sp modelId="{50F02DF0-ECAE-0E4B-835F-DDEDD8106E74}">
      <dsp:nvSpPr>
        <dsp:cNvPr id="0" name=""/>
        <dsp:cNvSpPr/>
      </dsp:nvSpPr>
      <dsp:spPr>
        <a:xfrm>
          <a:off x="1462571" y="2615133"/>
          <a:ext cx="4498912" cy="390030"/>
        </a:xfrm>
        <a:custGeom>
          <a:avLst/>
          <a:gdLst/>
          <a:ahLst/>
          <a:cxnLst/>
          <a:rect l="0" t="0" r="0" b="0"/>
          <a:pathLst>
            <a:path>
              <a:moveTo>
                <a:pt x="4498912" y="0"/>
              </a:moveTo>
              <a:lnTo>
                <a:pt x="4498912" y="212115"/>
              </a:lnTo>
              <a:lnTo>
                <a:pt x="0" y="212115"/>
              </a:lnTo>
              <a:lnTo>
                <a:pt x="0" y="39003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99064" y="2808045"/>
        <a:ext cx="225926" cy="4206"/>
      </dsp:txXfrm>
    </dsp:sp>
    <dsp:sp modelId="{39B9BD1F-E176-204A-B728-4341DA6C5529}">
      <dsp:nvSpPr>
        <dsp:cNvPr id="0" name=""/>
        <dsp:cNvSpPr/>
      </dsp:nvSpPr>
      <dsp:spPr>
        <a:xfrm>
          <a:off x="5047071" y="1519637"/>
          <a:ext cx="1828826" cy="10972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Perform clustering on the filtered activities</a:t>
          </a:r>
        </a:p>
      </dsp:txBody>
      <dsp:txXfrm>
        <a:off x="5047071" y="1519637"/>
        <a:ext cx="1828826" cy="1097295"/>
      </dsp:txXfrm>
    </dsp:sp>
    <dsp:sp modelId="{E637FF64-C21E-984D-BB4B-73650769EA57}">
      <dsp:nvSpPr>
        <dsp:cNvPr id="0" name=""/>
        <dsp:cNvSpPr/>
      </dsp:nvSpPr>
      <dsp:spPr>
        <a:xfrm>
          <a:off x="548158" y="3037563"/>
          <a:ext cx="1828826" cy="10972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Cluster analysis and performance evaluation</a:t>
          </a:r>
        </a:p>
      </dsp:txBody>
      <dsp:txXfrm>
        <a:off x="548158" y="3037563"/>
        <a:ext cx="1828826" cy="10972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A9235E-BA0D-DE46-ADC1-39F07CD4FD75}">
      <dsp:nvSpPr>
        <dsp:cNvPr id="0" name=""/>
        <dsp:cNvSpPr/>
      </dsp:nvSpPr>
      <dsp:spPr>
        <a:xfrm>
          <a:off x="0" y="76132"/>
          <a:ext cx="8174456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Part of Speech Tagging</a:t>
          </a:r>
          <a:endParaRPr lang="en-US" sz="1900" kern="1200" dirty="0"/>
        </a:p>
      </dsp:txBody>
      <dsp:txXfrm>
        <a:off x="22246" y="98378"/>
        <a:ext cx="8129964" cy="411223"/>
      </dsp:txXfrm>
    </dsp:sp>
    <dsp:sp modelId="{F22ED4B5-4F5C-A548-8D2B-48C986AAFC19}">
      <dsp:nvSpPr>
        <dsp:cNvPr id="0" name=""/>
        <dsp:cNvSpPr/>
      </dsp:nvSpPr>
      <dsp:spPr>
        <a:xfrm>
          <a:off x="0" y="531847"/>
          <a:ext cx="8174456" cy="1297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9539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Using Bag of words approach doesn’t capture structure of sentence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It is also important to understand context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Assigns part of speech to each word according to input sentence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500" kern="1200" dirty="0"/>
        </a:p>
      </dsp:txBody>
      <dsp:txXfrm>
        <a:off x="0" y="531847"/>
        <a:ext cx="8174456" cy="1297889"/>
      </dsp:txXfrm>
    </dsp:sp>
    <dsp:sp modelId="{9863CAE1-5EB0-7D48-9825-A76A99ADEE2C}">
      <dsp:nvSpPr>
        <dsp:cNvPr id="0" name=""/>
        <dsp:cNvSpPr/>
      </dsp:nvSpPr>
      <dsp:spPr>
        <a:xfrm>
          <a:off x="0" y="1829737"/>
          <a:ext cx="8174456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Chunking</a:t>
          </a:r>
          <a:endParaRPr lang="en-US" sz="1900" kern="1200" dirty="0"/>
        </a:p>
      </dsp:txBody>
      <dsp:txXfrm>
        <a:off x="22246" y="1851983"/>
        <a:ext cx="8129964" cy="411223"/>
      </dsp:txXfrm>
    </dsp:sp>
    <dsp:sp modelId="{D32BBA93-1AC4-1B47-89F4-884A4147E1D2}">
      <dsp:nvSpPr>
        <dsp:cNvPr id="0" name=""/>
        <dsp:cNvSpPr/>
      </dsp:nvSpPr>
      <dsp:spPr>
        <a:xfrm>
          <a:off x="0" y="2285452"/>
          <a:ext cx="8174456" cy="786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9539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b="0" i="0" u="none" kern="1200" dirty="0"/>
            <a:t>Chunking works on top of POS tagging, it uses pos-tags as input and provides chunks as output. 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500" kern="1200" dirty="0"/>
        </a:p>
      </dsp:txBody>
      <dsp:txXfrm>
        <a:off x="0" y="2285452"/>
        <a:ext cx="8174456" cy="7865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05748-ED2D-D64E-99DF-8786916463A4}" type="datetime1">
              <a:rPr lang="en-US" smtClean="0"/>
              <a:t>12/5/19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7536-799B-F143-BC53-9CC169B5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47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AFACB-FB72-504C-9D79-2AB5728FD867}" type="datetime1">
              <a:rPr lang="en-US" smtClean="0"/>
              <a:t>12/5/19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61DC2-A28F-4C81-9966-8D7B3191D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143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066" y="-14942"/>
            <a:ext cx="2324100" cy="13208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349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7391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26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217288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No Bullets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14555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620526" y="1709351"/>
            <a:ext cx="4269473" cy="4384543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969213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8691562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60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Subhead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61715" y="1112109"/>
            <a:ext cx="4248879" cy="498178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1pPr>
            <a:lvl2pPr marL="457200" indent="0">
              <a:spcBef>
                <a:spcPts val="0"/>
              </a:spcBef>
              <a:spcAft>
                <a:spcPts val="1200"/>
              </a:spcAft>
              <a:buFontTx/>
              <a:buNone/>
              <a:defRPr sz="1600" b="0" i="0">
                <a:latin typeface="Arial"/>
                <a:cs typeface="Arial"/>
              </a:defRPr>
            </a:lvl2pPr>
            <a:lvl3pPr marL="914400" indent="0">
              <a:spcBef>
                <a:spcPts val="0"/>
              </a:spcBef>
              <a:spcAft>
                <a:spcPts val="1200"/>
              </a:spcAft>
              <a:buFontTx/>
              <a:buNone/>
              <a:defRPr sz="1400" b="0" i="0" baseline="0">
                <a:latin typeface="Arial"/>
                <a:cs typeface="Arial"/>
              </a:defRPr>
            </a:lvl3pPr>
            <a:lvl4pPr marL="1371600" indent="0">
              <a:spcBef>
                <a:spcPts val="0"/>
              </a:spcBef>
              <a:spcAft>
                <a:spcPts val="1200"/>
              </a:spcAft>
              <a:buFontTx/>
              <a:buNone/>
              <a:defRPr sz="1200" b="0" i="0" baseline="0">
                <a:latin typeface="Arial"/>
                <a:cs typeface="Arial"/>
              </a:defRPr>
            </a:lvl4pPr>
            <a:lvl5pPr marL="1828800" indent="0">
              <a:spcBef>
                <a:spcPts val="0"/>
              </a:spcBef>
              <a:spcAft>
                <a:spcPts val="1200"/>
              </a:spcAft>
              <a:buFontTx/>
              <a:buNone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877718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FAFD7-067D-4AFA-8751-26AC12A32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65D46-F32E-42E4-A0EE-1B1CDB99E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C0AE1-D844-4941-904E-2B2BA962B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0DCBC-59CF-4249-B777-E638ED4057E8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B0432-3548-4947-8DC1-64791DCFC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9971E-ABBE-4174-AC02-02F84EE82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25ABD-5814-47B5-B402-871E34968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48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2151" y="1196775"/>
            <a:ext cx="3900932" cy="5669280"/>
          </a:xfrm>
          <a:prstGeom prst="rect">
            <a:avLst/>
          </a:prstGeom>
        </p:spPr>
      </p:pic>
      <p:sp>
        <p:nvSpPr>
          <p:cNvPr id="9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62083" y="4829300"/>
            <a:ext cx="5081144" cy="1256167"/>
          </a:xfrm>
          <a:prstGeom prst="rect">
            <a:avLst/>
          </a:prstGeom>
        </p:spPr>
        <p:txBody>
          <a:bodyPr/>
          <a:lstStyle>
            <a:lvl1pPr marL="0" marR="0" indent="0" algn="l" defTabSz="342991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50" b="0" i="0" baseline="0">
                <a:latin typeface="Arial"/>
                <a:cs typeface="Arial"/>
              </a:defRPr>
            </a:lvl1pPr>
            <a:lvl2pPr marL="342991" indent="0">
              <a:buNone/>
              <a:defRPr/>
            </a:lvl2pPr>
            <a:lvl3pPr marL="685983" indent="0">
              <a:buNone/>
              <a:defRPr/>
            </a:lvl3pPr>
            <a:lvl4pPr marL="1028974" indent="0">
              <a:buNone/>
              <a:defRPr/>
            </a:lvl4pPr>
            <a:lvl5pPr marL="1371966" indent="0">
              <a:buNone/>
              <a:defRPr/>
            </a:lvl5pPr>
          </a:lstStyle>
          <a:p>
            <a:pPr marL="0" marR="0" lvl="0" indent="0" algn="l" defTabSz="342991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342991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70020" y="3496385"/>
            <a:ext cx="5066544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0" i="1" baseline="0">
                <a:latin typeface="Arial"/>
                <a:cs typeface="Arial"/>
              </a:defRPr>
            </a:lvl1pPr>
            <a:lvl2pPr marL="342991" indent="0">
              <a:buNone/>
              <a:defRPr/>
            </a:lvl2pPr>
            <a:lvl3pPr marL="685983" indent="0">
              <a:buNone/>
              <a:defRPr/>
            </a:lvl3pPr>
            <a:lvl4pPr marL="1028974" indent="0">
              <a:buNone/>
              <a:defRPr/>
            </a:lvl4pPr>
            <a:lvl5pPr marL="1371966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</a:t>
            </a:r>
            <a:br>
              <a:rPr lang="en-US" dirty="0"/>
            </a:br>
            <a:r>
              <a:rPr lang="en-US" dirty="0"/>
              <a:t>needs to be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70018" y="2155152"/>
            <a:ext cx="6399004" cy="12194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51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One line presentation title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17762"/>
            <a:ext cx="9144000" cy="742"/>
            <a:chOff x="-1" y="1761975"/>
            <a:chExt cx="12188825" cy="742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-1" y="1761975"/>
              <a:ext cx="4058879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058878" y="1762717"/>
              <a:ext cx="8129946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6062" y="-14942"/>
            <a:ext cx="2005058" cy="1518920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0" y="6406188"/>
            <a:ext cx="9144000" cy="451813"/>
            <a:chOff x="-1" y="6406187"/>
            <a:chExt cx="12188825" cy="451813"/>
          </a:xfrm>
        </p:grpSpPr>
        <p:sp>
          <p:nvSpPr>
            <p:cNvPr id="16" name="Rectangle 15"/>
            <p:cNvSpPr/>
            <p:nvPr/>
          </p:nvSpPr>
          <p:spPr>
            <a:xfrm>
              <a:off x="-1" y="6406187"/>
              <a:ext cx="12188825" cy="4518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-1" y="6412992"/>
              <a:ext cx="4058879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058878" y="6413734"/>
              <a:ext cx="8129946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3488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8897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0503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Y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4242014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254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C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30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82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2237110"/>
            <a:ext cx="8805158" cy="190723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 1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Section Break Line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6832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5119112"/>
            <a:ext cx="9144000" cy="1738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060870"/>
          </a:xfrm>
          <a:prstGeom prst="rect">
            <a:avLst/>
          </a:prstGeom>
          <a:noFill/>
        </p:spPr>
        <p:txBody>
          <a:bodyPr vert="horz"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61128" y="5528235"/>
            <a:ext cx="7884696" cy="717178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Section Break Line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11207" y="6584950"/>
            <a:ext cx="2933700" cy="12700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5067118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40247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43858" y="1570617"/>
            <a:ext cx="7672698" cy="3490253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 b="0" i="1" baseline="0">
                <a:latin typeface="Times New Roman"/>
                <a:cs typeface="Times New Roman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Quote or Excerpt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309938" y="5206137"/>
            <a:ext cx="5565775" cy="897659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600" b="0" i="0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Insert Quote Attribution Here</a:t>
            </a:r>
          </a:p>
        </p:txBody>
      </p:sp>
      <p:pic>
        <p:nvPicPr>
          <p:cNvPr id="21" name="Picture 20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561545"/>
            <a:ext cx="557893" cy="371928"/>
          </a:xfrm>
          <a:prstGeom prst="rect">
            <a:avLst/>
          </a:prstGeom>
        </p:spPr>
      </p:pic>
      <p:pic>
        <p:nvPicPr>
          <p:cNvPr id="22" name="Picture 21" descr="OpenQuo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320315" y="4701328"/>
            <a:ext cx="557893" cy="37192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936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1 Photo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162932" y="1578919"/>
            <a:ext cx="3755643" cy="4094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 i="0"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162933" y="5766677"/>
            <a:ext cx="3755642" cy="327216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8920"/>
            <a:ext cx="4242014" cy="4514974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7317473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14702348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5067207" y="1573229"/>
            <a:ext cx="1851807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0" name="Picture Placeholder 7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7023274" y="1573229"/>
            <a:ext cx="1839493" cy="223663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3" name="Picture Placeholder 7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067207" y="3914118"/>
            <a:ext cx="1851807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5" name="Picture Placeholder 7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7023274" y="3914118"/>
            <a:ext cx="1839493" cy="2189253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572054"/>
            <a:ext cx="4242014" cy="4521839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24002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Grid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39486" y="1578919"/>
            <a:ext cx="4557485" cy="438234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4884057" y="3690747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5" hasCustomPrompt="1"/>
          </p:nvPr>
        </p:nvSpPr>
        <p:spPr>
          <a:xfrm>
            <a:off x="4884057" y="1578919"/>
            <a:ext cx="2220685" cy="227161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600" b="0" i="0" baseline="0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206343" y="1572054"/>
            <a:ext cx="1720170" cy="3567597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="0" i="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photo caption(s) here.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960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39486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39939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2652483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976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hart w/ Capti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6623811" y="2004541"/>
            <a:ext cx="2271486" cy="3639701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64" y="1586342"/>
            <a:ext cx="2263775" cy="27622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 b="1" baseline="0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Figure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229186" y="1585784"/>
            <a:ext cx="6241143" cy="45372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32100536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13"/>
          </p:nvPr>
        </p:nvSpPr>
        <p:spPr>
          <a:xfrm>
            <a:off x="227013" y="1585784"/>
            <a:ext cx="8481556" cy="44961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Click to Insert Chart or Table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64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vens Fount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23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Data Comparison w/ Cap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246744" y="1578919"/>
            <a:ext cx="4217444" cy="32450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1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46742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9" hasCustomPrompt="1"/>
          </p:nvPr>
        </p:nvSpPr>
        <p:spPr>
          <a:xfrm>
            <a:off x="4672705" y="1572054"/>
            <a:ext cx="4217756" cy="3251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latin typeface="Arial"/>
                <a:cs typeface="Arial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Comparative Data 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4673015" y="5043714"/>
            <a:ext cx="4217445" cy="1069133"/>
          </a:xfrm>
          <a:prstGeom prst="rect">
            <a:avLst/>
          </a:prstGeom>
        </p:spPr>
        <p:txBody>
          <a:bodyPr vert="horz"/>
          <a:lstStyle>
            <a:lvl1pPr marL="0" indent="0" algn="l">
              <a:buFontTx/>
              <a:buNone/>
              <a:defRPr sz="1100" baseline="0">
                <a:latin typeface="Arial"/>
                <a:cs typeface="Arial"/>
              </a:defRPr>
            </a:lvl1pPr>
            <a:lvl2pPr marL="457200" indent="0" algn="l">
              <a:buFontTx/>
              <a:buNone/>
              <a:defRPr sz="1100"/>
            </a:lvl2pPr>
            <a:lvl3pPr marL="914400" indent="0" algn="l">
              <a:buFontTx/>
              <a:buNone/>
              <a:defRPr sz="1100"/>
            </a:lvl3pPr>
            <a:lvl4pPr marL="1371600" indent="0" algn="l">
              <a:buFontTx/>
              <a:buNone/>
              <a:defRPr sz="1100"/>
            </a:lvl4pPr>
            <a:lvl5pPr marL="1828800" indent="0" algn="l">
              <a:buFontTx/>
              <a:buNone/>
              <a:defRPr sz="1100"/>
            </a:lvl5pPr>
          </a:lstStyle>
          <a:p>
            <a:pPr lvl="0"/>
            <a:r>
              <a:rPr lang="en-US" dirty="0"/>
              <a:t>Insert data caption(s) here.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657412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61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5245111"/>
            <a:ext cx="9144000" cy="1612889"/>
            <a:chOff x="-1276426" y="5245111"/>
            <a:chExt cx="9144000" cy="1612889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822622" y="524511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-1276426" y="524566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-1276426" y="5272276"/>
              <a:ext cx="9144000" cy="1585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5240939"/>
            <a:ext cx="6400800" cy="1298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8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 Name Here</a:t>
            </a:r>
            <a:br>
              <a:rPr lang="en-US" dirty="0"/>
            </a:br>
            <a:r>
              <a:rPr lang="en-US" dirty="0"/>
              <a:t>Email Here</a:t>
            </a:r>
            <a:br>
              <a:rPr lang="en-US" dirty="0"/>
            </a:br>
            <a:r>
              <a:rPr lang="en-US" dirty="0"/>
              <a:t>Phone Here</a:t>
            </a:r>
          </a:p>
        </p:txBody>
      </p:sp>
      <p:pic>
        <p:nvPicPr>
          <p:cNvPr id="4" name="Picture 3" descr="Stevens-Secondary-PMSColor-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428" y="678404"/>
            <a:ext cx="3544298" cy="3028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0" y="4263995"/>
            <a:ext cx="24384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rchbea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23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s with NYC sk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80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win A Stevens H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6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mpus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7" y="0"/>
            <a:ext cx="5357812" cy="6858000"/>
          </a:xfrm>
          <a:prstGeom prst="rect">
            <a:avLst/>
          </a:prstGeom>
        </p:spPr>
      </p:pic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5008936" cy="12561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" y="3534870"/>
            <a:ext cx="4993528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iel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063" y="1170132"/>
            <a:ext cx="5216937" cy="5687868"/>
          </a:xfrm>
          <a:prstGeom prst="rect">
            <a:avLst/>
          </a:prstGeom>
        </p:spPr>
      </p:pic>
      <p:sp>
        <p:nvSpPr>
          <p:cNvPr id="20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123826" y="3534870"/>
            <a:ext cx="3828116" cy="12046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line that can be up to 2 lines of text if it needs to be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23825" y="1725705"/>
            <a:ext cx="5000999" cy="164886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1" i="0">
                <a:latin typeface="Arial"/>
                <a:cs typeface="Arial"/>
              </a:defRPr>
            </a:lvl1pPr>
          </a:lstStyle>
          <a:p>
            <a:pPr lvl="0"/>
            <a:r>
              <a:rPr lang="en-US" dirty="0">
                <a:solidFill>
                  <a:schemeClr val="tx1"/>
                </a:solidFill>
              </a:rPr>
              <a:t>Presentation title that can be up to 2 lines long</a:t>
            </a: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115889" y="4898571"/>
            <a:ext cx="3845138" cy="1256167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="0" i="0" baseline="0">
                <a:latin typeface="Arial"/>
                <a:cs typeface="Arial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</a:t>
            </a:r>
            <a:br>
              <a:rPr lang="en-US" dirty="0"/>
            </a:br>
            <a:r>
              <a:rPr lang="en-US" dirty="0"/>
              <a:t>Presenter’s Department</a:t>
            </a:r>
            <a:br>
              <a:rPr lang="en-US" dirty="0"/>
            </a:br>
            <a:r>
              <a:rPr lang="en-US" dirty="0"/>
              <a:t>Date</a:t>
            </a:r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 userDrawn="1"/>
        </p:nvGrpSpPr>
        <p:grpSpPr>
          <a:xfrm>
            <a:off x="0" y="12207"/>
            <a:ext cx="9144000" cy="557"/>
            <a:chOff x="0" y="12207"/>
            <a:chExt cx="9144000" cy="557"/>
          </a:xfrm>
        </p:grpSpPr>
        <p:cxnSp>
          <p:nvCxnSpPr>
            <p:cNvPr id="18" name="Straight Connector 17"/>
            <p:cNvCxnSpPr/>
            <p:nvPr/>
          </p:nvCxnSpPr>
          <p:spPr>
            <a:xfrm flipH="1">
              <a:off x="0" y="12207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3044952" y="12764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 descr="top-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475" y="-6350"/>
            <a:ext cx="2298700" cy="13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27013" y="1709351"/>
            <a:ext cx="8691562" cy="4384542"/>
          </a:xfrm>
          <a:prstGeom prst="rect">
            <a:avLst/>
          </a:prstGeom>
        </p:spPr>
        <p:txBody>
          <a:bodyPr vert="horz"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b="0" i="0">
                <a:latin typeface="Arial"/>
                <a:cs typeface="Arial"/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400" b="0" i="0">
                <a:latin typeface="Arial"/>
                <a:cs typeface="Arial"/>
              </a:defRPr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200" b="0" i="0" baseline="0">
                <a:latin typeface="Arial"/>
                <a:cs typeface="Arial"/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 baseline="0">
                <a:latin typeface="Arial"/>
                <a:cs typeface="Arial"/>
              </a:defRPr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000" b="0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Bullets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7013" y="418353"/>
            <a:ext cx="7303340" cy="535863"/>
          </a:xfrm>
          <a:prstGeom prst="rect">
            <a:avLst/>
          </a:prstGeom>
        </p:spPr>
        <p:txBody>
          <a:bodyPr/>
          <a:lstStyle>
            <a:lvl1pPr>
              <a:defRPr sz="3000" b="1" i="0">
                <a:latin typeface="Arial"/>
                <a:cs typeface="Arial"/>
              </a:defRPr>
            </a:lvl1pPr>
          </a:lstStyle>
          <a:p>
            <a:r>
              <a:rPr lang="en-US" dirty="0"/>
              <a:t>Insert Slide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27013" y="1006103"/>
            <a:ext cx="8691562" cy="408060"/>
          </a:xfrm>
          <a:prstGeom prst="rect">
            <a:avLst/>
          </a:prstGeom>
        </p:spPr>
        <p:txBody>
          <a:bodyPr vert="horz" wrap="none" anchor="t" anchorCtr="0"/>
          <a:lstStyle>
            <a:lvl1pPr marL="0" indent="0">
              <a:spcBef>
                <a:spcPts val="0"/>
              </a:spcBef>
              <a:buNone/>
              <a:defRPr sz="1800" b="0" i="0">
                <a:latin typeface="Arial"/>
                <a:cs typeface="Arial"/>
              </a:defRPr>
            </a:lvl1pPr>
            <a:lvl3pPr marL="914400" indent="0">
              <a:buNone/>
              <a:defRPr sz="2700"/>
            </a:lvl3pPr>
            <a:lvl4pPr marL="1371600" indent="0">
              <a:buNone/>
              <a:defRPr sz="2700"/>
            </a:lvl4pPr>
            <a:lvl5pPr marL="1828800" indent="0">
              <a:buNone/>
              <a:defRPr sz="2700"/>
            </a:lvl5pPr>
          </a:lstStyle>
          <a:p>
            <a:r>
              <a:rPr lang="en-US" dirty="0"/>
              <a:t>Insert Subhead</a:t>
            </a:r>
          </a:p>
        </p:txBody>
      </p:sp>
    </p:spTree>
    <p:extLst>
      <p:ext uri="{BB962C8B-B14F-4D97-AF65-F5344CB8AC3E}">
        <p14:creationId xmlns:p14="http://schemas.microsoft.com/office/powerpoint/2010/main" val="3620896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1.emf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emf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emf"/><Relationship Id="rId5" Type="http://schemas.openxmlformats.org/officeDocument/2006/relationships/image" Target="../media/image11.emf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1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0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68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803" r:id="rId2"/>
    <p:sldLayoutId id="2147483804" r:id="rId3"/>
    <p:sldLayoutId id="2147483805" r:id="rId4"/>
    <p:sldLayoutId id="2147483773" r:id="rId5"/>
    <p:sldLayoutId id="2147483771" r:id="rId6"/>
    <p:sldLayoutId id="2147483799" r:id="rId7"/>
    <p:sldLayoutId id="2147483764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6099048" y="6419355"/>
            <a:ext cx="3044952" cy="0"/>
          </a:xfrm>
          <a:prstGeom prst="line">
            <a:avLst/>
          </a:prstGeom>
          <a:ln w="50800">
            <a:solidFill>
              <a:srgbClr val="DF702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419912"/>
            <a:ext cx="6099048" cy="0"/>
          </a:xfrm>
          <a:prstGeom prst="line">
            <a:avLst/>
          </a:prstGeom>
          <a:ln w="50800">
            <a:solidFill>
              <a:srgbClr val="0F78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6446520"/>
            <a:ext cx="9144000" cy="411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6" name="Slide Number Placeholder 1"/>
          <p:cNvSpPr>
            <a:spLocks noGrp="1"/>
          </p:cNvSpPr>
          <p:nvPr userDrawn="1"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0"/>
            <a:ext cx="9144000" cy="928827"/>
            <a:chOff x="0" y="0"/>
            <a:chExt cx="9144000" cy="92882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099048" y="26122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26679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0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894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800" r:id="rId2"/>
    <p:sldLayoutId id="2147483767" r:id="rId3"/>
    <p:sldLayoutId id="2147483801" r:id="rId4"/>
    <p:sldLayoutId id="2147483768" r:id="rId5"/>
    <p:sldLayoutId id="2147483802" r:id="rId6"/>
    <p:sldLayoutId id="2147483806" r:id="rId7"/>
    <p:sldLayoutId id="2147483807" r:id="rId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66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6" r:id="rId2"/>
    <p:sldLayoutId id="214748375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400" b="1" kern="1200" baseline="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4172975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0" y="4172975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044952" y="4173532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4200140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57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89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1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2" r:id="rId2"/>
    <p:sldLayoutId id="214748369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0" y="6419355"/>
            <a:ext cx="9144000" cy="438645"/>
            <a:chOff x="0" y="3956541"/>
            <a:chExt cx="9144000" cy="43864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9048" y="3956541"/>
              <a:ext cx="3044952" cy="0"/>
            </a:xfrm>
            <a:prstGeom prst="line">
              <a:avLst/>
            </a:prstGeom>
            <a:ln w="50800">
              <a:solidFill>
                <a:srgbClr val="DF702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3957098"/>
              <a:ext cx="6099048" cy="0"/>
            </a:xfrm>
            <a:prstGeom prst="line">
              <a:avLst/>
            </a:prstGeom>
            <a:ln w="50800">
              <a:solidFill>
                <a:srgbClr val="0F787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0" y="3983706"/>
              <a:ext cx="9144000" cy="411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391150" y="6584950"/>
            <a:ext cx="2933700" cy="127000"/>
          </a:xfrm>
          <a:prstGeom prst="rect">
            <a:avLst/>
          </a:prstGeom>
        </p:spPr>
      </p:pic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546351" y="6460940"/>
            <a:ext cx="4766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2342C3A-DD85-7843-B416-BD52AB030D5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0"/>
            <a:ext cx="9144000" cy="928827"/>
            <a:chOff x="0" y="2593782"/>
            <a:chExt cx="9144000" cy="928827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099048" y="2619904"/>
              <a:ext cx="3044952" cy="0"/>
            </a:xfrm>
            <a:prstGeom prst="line">
              <a:avLst/>
            </a:prstGeom>
            <a:ln w="508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2620461"/>
              <a:ext cx="6099048" cy="0"/>
            </a:xfrm>
            <a:prstGeom prst="line">
              <a:avLst/>
            </a:prstGeom>
            <a:ln w="50800">
              <a:solidFill>
                <a:srgbClr val="90152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018" r="68665"/>
            <a:stretch/>
          </p:blipFill>
          <p:spPr>
            <a:xfrm>
              <a:off x="8323018" y="2593782"/>
              <a:ext cx="588774" cy="928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796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5" r:id="rId2"/>
    <p:sldLayoutId id="2147483704" r:id="rId3"/>
    <p:sldLayoutId id="2147483652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07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i="0" dirty="0"/>
              <a:t>Instructor: Rong Liu</a:t>
            </a:r>
          </a:p>
          <a:p>
            <a:r>
              <a:rPr lang="en-US" i="0" dirty="0"/>
              <a:t>Course: BIA-660-C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Analysis of skills affected due to Automation and AI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15889" y="4898571"/>
            <a:ext cx="3836053" cy="1491343"/>
          </a:xfrm>
        </p:spPr>
        <p:txBody>
          <a:bodyPr/>
          <a:lstStyle/>
          <a:p>
            <a:r>
              <a:rPr lang="en-US" dirty="0"/>
              <a:t>Team Members: Group 5</a:t>
            </a:r>
          </a:p>
          <a:p>
            <a:r>
              <a:rPr lang="en-US" dirty="0"/>
              <a:t>Rohan Shah</a:t>
            </a:r>
          </a:p>
          <a:p>
            <a:r>
              <a:rPr lang="en-US" dirty="0" err="1"/>
              <a:t>Parth</a:t>
            </a:r>
            <a:r>
              <a:rPr lang="en-US" dirty="0"/>
              <a:t> </a:t>
            </a:r>
            <a:r>
              <a:rPr lang="en-US" dirty="0" err="1"/>
              <a:t>Parab</a:t>
            </a:r>
            <a:endParaRPr lang="en-US" dirty="0"/>
          </a:p>
          <a:p>
            <a:r>
              <a:rPr lang="en-US" dirty="0"/>
              <a:t>Purva Khopkar</a:t>
            </a:r>
          </a:p>
          <a:p>
            <a:r>
              <a:rPr lang="en-US" dirty="0" err="1"/>
              <a:t>Bhagyashree</a:t>
            </a:r>
            <a:r>
              <a:rPr lang="en-US" dirty="0"/>
              <a:t> Shende</a:t>
            </a:r>
          </a:p>
        </p:txBody>
      </p:sp>
    </p:spTree>
    <p:extLst>
      <p:ext uri="{BB962C8B-B14F-4D97-AF65-F5344CB8AC3E}">
        <p14:creationId xmlns:p14="http://schemas.microsoft.com/office/powerpoint/2010/main" val="912756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77641" y="2971599"/>
            <a:ext cx="6399004" cy="914802"/>
          </a:xfrm>
        </p:spPr>
        <p:txBody>
          <a:bodyPr/>
          <a:lstStyle/>
          <a:p>
            <a:r>
              <a:rPr lang="en-US" b="0" dirty="0"/>
              <a:t>Exploratory Data Analysis (EDA)</a:t>
            </a:r>
          </a:p>
        </p:txBody>
      </p:sp>
      <p:pic>
        <p:nvPicPr>
          <p:cNvPr id="2049" name="Picture 1" descr="page7image43289984">
            <a:extLst>
              <a:ext uri="{FF2B5EF4-FFF2-40B4-BE49-F238E27FC236}">
                <a16:creationId xmlns:a16="http://schemas.microsoft.com/office/drawing/2014/main" id="{E299EDAB-E385-8E44-81DA-187C19ECA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6580"/>
            <a:ext cx="6431050" cy="8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ge7image43289984">
            <a:extLst>
              <a:ext uri="{FF2B5EF4-FFF2-40B4-BE49-F238E27FC236}">
                <a16:creationId xmlns:a16="http://schemas.microsoft.com/office/drawing/2014/main" id="{A62C0636-D16B-C741-899C-28FDE634C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6580"/>
            <a:ext cx="6431050" cy="8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586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Exploratory Data Analysis (EDA)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6C75A8-F38A-B64D-B2D8-E35E904D0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811" y="1764417"/>
            <a:ext cx="4160379" cy="38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49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Exploratory Data Analysis (EDA)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720A4F-286C-1A42-B3D5-89F8DF8449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91485" y="5323834"/>
            <a:ext cx="6479764" cy="306125"/>
          </a:xfrm>
        </p:spPr>
        <p:txBody>
          <a:bodyPr/>
          <a:lstStyle/>
          <a:p>
            <a:pPr algn="ctr"/>
            <a:r>
              <a:rPr lang="en-US" sz="1050" dirty="0"/>
              <a:t>Dates from 9th Nov - 5th Dec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7EBB59-20CA-2A4B-8F53-7E0EDD252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791" y="1554173"/>
            <a:ext cx="4260690" cy="378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9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Exploratory Data Analysis (EDA)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720A4F-286C-1A42-B3D5-89F8DF8449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8927" y="5156150"/>
            <a:ext cx="382610" cy="151668"/>
          </a:xfrm>
        </p:spPr>
        <p:txBody>
          <a:bodyPr/>
          <a:lstStyle/>
          <a:p>
            <a:pPr algn="ctr"/>
            <a:r>
              <a:rPr lang="en-US" sz="675" dirty="0"/>
              <a:t>count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A86E07-9FF6-BE4D-A215-F9A40B644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1854107"/>
            <a:ext cx="4138311" cy="3004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CE5580-42AC-3F4E-AE29-A85380A47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200" y="1854106"/>
            <a:ext cx="3891507" cy="345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8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Exploratory Data Analysis (EDA)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843590-6E18-6F45-B326-9166A4826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1" y="1716912"/>
            <a:ext cx="4481341" cy="3059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0402C6-4F72-F540-A96A-EECF19873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971" y="1803586"/>
            <a:ext cx="4132351" cy="297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81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Exploratory Data Analysis (EDA)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D6BD47-69B9-BC4D-95A1-C6A8AF2FC3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914"/>
          <a:stretch/>
        </p:blipFill>
        <p:spPr>
          <a:xfrm>
            <a:off x="227013" y="1572430"/>
            <a:ext cx="3576871" cy="3590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7D4117-EA66-7540-963E-92AFE9FC4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148"/>
          <a:stretch/>
        </p:blipFill>
        <p:spPr>
          <a:xfrm>
            <a:off x="4685349" y="1687376"/>
            <a:ext cx="2845004" cy="37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86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FADEEC-347B-F847-A8C1-52EC788C639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7FB08-0F52-6B47-8985-C119617EB8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extract activity phrases??</a:t>
            </a:r>
          </a:p>
          <a:p>
            <a:r>
              <a:rPr lang="en-US" dirty="0"/>
              <a:t>Recommended skills listed are abstract</a:t>
            </a:r>
          </a:p>
          <a:p>
            <a:r>
              <a:rPr lang="en-US" dirty="0"/>
              <a:t>Give no idea about the context </a:t>
            </a:r>
          </a:p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/>
              <a:t>Recommended Skill is “Analysis”</a:t>
            </a:r>
          </a:p>
          <a:p>
            <a:pPr marL="0" indent="0">
              <a:buNone/>
            </a:pPr>
            <a:r>
              <a:rPr lang="en-US" dirty="0"/>
              <a:t>Doesn’t give clear picture of what is actually expected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3F921D-0DAB-C749-8340-F1455ECC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Activity Phrases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2D86F-E68C-FF40-A107-6B1522BF06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3C18E7-5148-7E42-A7DB-DD7683C0CA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B4B96D-52BC-B443-AE63-57EBDB8D44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974" y="1709350"/>
            <a:ext cx="4173897" cy="363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85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648187F-0B19-0946-9FB8-EDD449E0E5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993505"/>
              </p:ext>
            </p:extLst>
          </p:nvPr>
        </p:nvGraphicFramePr>
        <p:xfrm>
          <a:off x="371895" y="1666185"/>
          <a:ext cx="8174456" cy="3148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F78BE-0AFE-2240-85E0-5F2404D838B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46A192-F46C-0F44-90ED-6F783A7E6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Activity Phrases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E06104-3B62-1143-B8E3-1B809D109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Implementation Idea</a:t>
            </a:r>
          </a:p>
        </p:txBody>
      </p:sp>
    </p:spTree>
    <p:extLst>
      <p:ext uri="{BB962C8B-B14F-4D97-AF65-F5344CB8AC3E}">
        <p14:creationId xmlns:p14="http://schemas.microsoft.com/office/powerpoint/2010/main" val="1367771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Part of Speech Tagging – Reads text and assign Part of Speech to each word</a:t>
            </a:r>
          </a:p>
          <a:p>
            <a:pPr marL="342900" indent="-342900">
              <a:buAutoNum type="arabicPeriod"/>
            </a:pPr>
            <a:r>
              <a:rPr lang="en-US" dirty="0"/>
              <a:t>Examples of POS Tags – (NN, Noun) (VB, Verb) (JJ, Adjective) (RB, Adverb) etc.</a:t>
            </a:r>
          </a:p>
          <a:p>
            <a:pPr marL="0" indent="0">
              <a:buNone/>
            </a:pPr>
            <a:r>
              <a:rPr lang="en-US" dirty="0"/>
              <a:t>Python library used: NLTK</a:t>
            </a:r>
          </a:p>
          <a:p>
            <a:pPr marL="0" indent="0">
              <a:buNone/>
            </a:pPr>
            <a:r>
              <a:rPr lang="en-US" b="1" dirty="0"/>
              <a:t>Steps Involved:</a:t>
            </a:r>
            <a:endParaRPr lang="en-US" dirty="0"/>
          </a:p>
          <a:p>
            <a:r>
              <a:rPr lang="en-US" dirty="0"/>
              <a:t>Input : Job Description as text</a:t>
            </a:r>
          </a:p>
          <a:p>
            <a:r>
              <a:rPr lang="en-US" dirty="0"/>
              <a:t>Tokenize text using </a:t>
            </a:r>
            <a:r>
              <a:rPr lang="en-US" dirty="0" err="1"/>
              <a:t>word_tokenize</a:t>
            </a:r>
            <a:r>
              <a:rPr lang="en-US" dirty="0"/>
              <a:t>()</a:t>
            </a:r>
          </a:p>
          <a:p>
            <a:r>
              <a:rPr lang="en-US" dirty="0"/>
              <a:t>Remove stop words</a:t>
            </a:r>
          </a:p>
          <a:p>
            <a:r>
              <a:rPr lang="en-US" dirty="0"/>
              <a:t>apply </a:t>
            </a:r>
            <a:r>
              <a:rPr lang="en-US" dirty="0" err="1"/>
              <a:t>pos_tag</a:t>
            </a:r>
            <a:r>
              <a:rPr lang="en-US" dirty="0"/>
              <a:t> to above step that is </a:t>
            </a:r>
            <a:r>
              <a:rPr lang="en-US" dirty="0" err="1"/>
              <a:t>nltk.pos_tag</a:t>
            </a:r>
            <a:r>
              <a:rPr lang="en-US" dirty="0"/>
              <a:t>(</a:t>
            </a:r>
            <a:r>
              <a:rPr lang="en-US" dirty="0" err="1"/>
              <a:t>tokenize_text</a:t>
            </a:r>
            <a:r>
              <a:rPr lang="en-US" dirty="0"/>
              <a:t>) 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Phrase Generator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Concept Used – Part of Speech Tagging</a:t>
            </a:r>
          </a:p>
        </p:txBody>
      </p:sp>
    </p:spTree>
    <p:extLst>
      <p:ext uri="{BB962C8B-B14F-4D97-AF65-F5344CB8AC3E}">
        <p14:creationId xmlns:p14="http://schemas.microsoft.com/office/powerpoint/2010/main" val="1815519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6B7959-0B4C-FC45-9036-AADC7F14E8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D035F9-086A-B84F-841D-09AD36BC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Phrase Generator – Contd.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B9E29B-1B4F-B74A-A1E7-48417EFDD9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Concept Used - Chunking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0C7961B-D6B2-A745-B8D6-966453E0AA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709351"/>
            <a:ext cx="8691562" cy="4384542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Chunking - add more structure to the sentence by following parts of speech (POS) tagging</a:t>
            </a:r>
          </a:p>
          <a:p>
            <a:pPr marL="342900" indent="-342900">
              <a:buAutoNum type="arabicPeriod"/>
            </a:pPr>
            <a:r>
              <a:rPr lang="en-US" dirty="0"/>
              <a:t>primary usage of chunking is to make a group of "noun phrases." </a:t>
            </a:r>
          </a:p>
          <a:p>
            <a:pPr marL="0" indent="0">
              <a:buNone/>
            </a:pPr>
            <a:r>
              <a:rPr lang="en-US" b="1" dirty="0"/>
              <a:t>Rules for Chunking:</a:t>
            </a:r>
            <a:endParaRPr lang="en-US" dirty="0"/>
          </a:p>
          <a:p>
            <a:r>
              <a:rPr lang="en-US" dirty="0"/>
              <a:t>No pre-defined rules, we can combine them according to need and requirement. </a:t>
            </a:r>
          </a:p>
          <a:p>
            <a:r>
              <a:rPr lang="en-US" dirty="0"/>
              <a:t>Our rule – {&lt;JJ.?&gt;+&lt;NN|NNS|NNP.?&gt;+&lt;NN|NNS|NNP.?&gt;*}}</a:t>
            </a:r>
          </a:p>
          <a:p>
            <a:r>
              <a:rPr lang="en-US" dirty="0"/>
              <a:t>Examples of chunks returned: </a:t>
            </a:r>
          </a:p>
          <a:p>
            <a:pPr marL="0" indent="0">
              <a:buNone/>
            </a:pPr>
            <a:r>
              <a:rPr lang="en-US" dirty="0"/>
              <a:t>	[ ‘strong experience JAVA’, ‘verbal communication skills’, ‘punctual delivery’, ‘trade-off analysis’ , ‘operational support’  ]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952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40B72E-C117-7944-930F-F0921A13F84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3095F-1FA3-2745-85E4-5933EA33CB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4594" y="1766755"/>
            <a:ext cx="7497805" cy="898897"/>
          </a:xfrm>
        </p:spPr>
        <p:txBody>
          <a:bodyPr/>
          <a:lstStyle/>
          <a:p>
            <a:r>
              <a:rPr lang="en-US" dirty="0"/>
              <a:t>Cluster skills and activities from various job postings</a:t>
            </a:r>
          </a:p>
          <a:p>
            <a:r>
              <a:rPr lang="en-US" dirty="0"/>
              <a:t>Analyze the activities in the cluster to predict which clusters may be impacted due to Automation and AI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CA8E82-96EB-DA4E-9870-6DF0C2FF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90E2DF-C73D-7A4C-90E5-B45507D03B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013" y="1006102"/>
            <a:ext cx="8691562" cy="898897"/>
          </a:xfrm>
        </p:spPr>
        <p:txBody>
          <a:bodyPr/>
          <a:lstStyle/>
          <a:p>
            <a:r>
              <a:rPr lang="en-US" dirty="0"/>
              <a:t>Goal of the project: To cluster skills and activities from various job postings scraped </a:t>
            </a:r>
          </a:p>
          <a:p>
            <a:r>
              <a:rPr lang="en-US" dirty="0"/>
              <a:t>from “</a:t>
            </a:r>
            <a:r>
              <a:rPr lang="en-US" dirty="0" err="1"/>
              <a:t>careerbuilder.com</a:t>
            </a:r>
            <a:r>
              <a:rPr lang="en-US" dirty="0"/>
              <a:t>” </a:t>
            </a:r>
          </a:p>
          <a:p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B9164A-01AD-8649-BD7F-8663C34C1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78" y="2764715"/>
            <a:ext cx="6906275" cy="347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71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DC7DCF-9994-E04F-978C-3FF0CA99111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0A475-813C-6441-93EE-3482DD1D44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Train word2vec model for skill phrases obtained from Phrase Generator</a:t>
            </a:r>
          </a:p>
          <a:p>
            <a:r>
              <a:rPr lang="en-US" dirty="0"/>
              <a:t>Word2vec model builds vectors of individual words</a:t>
            </a:r>
          </a:p>
          <a:p>
            <a:r>
              <a:rPr lang="en-US" dirty="0"/>
              <a:t>Find mean vector for skill phrases</a:t>
            </a:r>
          </a:p>
          <a:p>
            <a:pPr marL="342900" indent="-342900">
              <a:buAutoNum type="arabicPeriod"/>
            </a:pPr>
            <a:r>
              <a:rPr lang="en-US" dirty="0"/>
              <a:t>Use word vector of each word in skill phrase from the vocabulary</a:t>
            </a:r>
          </a:p>
          <a:p>
            <a:pPr marL="342900" indent="-342900">
              <a:buAutoNum type="arabicPeriod"/>
            </a:pPr>
            <a:r>
              <a:rPr lang="en-US" dirty="0"/>
              <a:t>Add all word vectors</a:t>
            </a:r>
          </a:p>
          <a:p>
            <a:pPr marL="342900" indent="-342900">
              <a:buAutoNum type="arabicPeriod"/>
            </a:pPr>
            <a:r>
              <a:rPr lang="en-US" dirty="0"/>
              <a:t>Divide it by the number of word in the phrase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Use the mean word vector to compare skill phrases to recommended skills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57702D-C439-4E44-A5F9-F3AE60F9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Check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ED2D06-F534-0846-8E97-49D77D8EE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Concept Used –Word Vectors, Sum and Mean of Word Vectors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C723382-8F8B-464E-A872-F9BE173C5C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Examples of word vectors:</a:t>
            </a:r>
          </a:p>
          <a:p>
            <a:pPr marL="0" indent="0">
              <a:buNone/>
            </a:pPr>
            <a:r>
              <a:rPr lang="en-US" sz="1050" b="1" i="1" dirty="0"/>
              <a:t>Construction Management </a:t>
            </a:r>
            <a:r>
              <a:rPr lang="en-US" sz="1050" dirty="0"/>
              <a:t>[-2.53128121e-03 -1.77700538e-04 -2.65417900e-03 -3.87543434e-04</a:t>
            </a:r>
            <a:br>
              <a:rPr lang="en-US" sz="1050" dirty="0"/>
            </a:br>
            <a:r>
              <a:rPr lang="en-US" sz="1050" dirty="0"/>
              <a:t> -1.15432322e-03  1.62815582e-03  1.00338110e-03 -1.52967067e-03................................-3.40627413e-03 -3.35135451e-03</a:t>
            </a:r>
            <a:br>
              <a:rPr lang="en-US" sz="1050" dirty="0"/>
            </a:br>
            <a:r>
              <a:rPr lang="en-US" sz="1050" dirty="0"/>
              <a:t> -2.22289260e-03  3.08321090e-04 -3.39231896e-03 -2.66436837e-03</a:t>
            </a:r>
            <a:br>
              <a:rPr lang="en-US" sz="1050" dirty="0"/>
            </a:br>
            <a:r>
              <a:rPr lang="en-US" sz="1050" dirty="0"/>
              <a:t>  2.76020076e-03  4.11090790e-04  2.04549381e-03  9.39245452e-04</a:t>
            </a:r>
            <a:br>
              <a:rPr lang="en-US" sz="1050" dirty="0"/>
            </a:br>
            <a:r>
              <a:rPr lang="en-US" sz="1050" dirty="0"/>
              <a:t> -1.60909526e-03 -1.57659827e-03 -1.14465761e-03 -3.12960986e-03</a:t>
            </a:r>
            <a:br>
              <a:rPr lang="en-US" sz="1050" dirty="0"/>
            </a:br>
            <a:r>
              <a:rPr lang="en-US" sz="1050" dirty="0"/>
              <a:t> 2.36541731e-03 -1.92798441e-03 -6.19727012e-04 -3.52221658e-03</a:t>
            </a:r>
            <a:br>
              <a:rPr lang="en-US" sz="1050" dirty="0"/>
            </a:br>
            <a:r>
              <a:rPr lang="en-US" sz="1050" dirty="0"/>
              <a:t> -1.10748247e-03 -3.67690041e-03  3.10475053e-03 -1.39216939e-03]</a:t>
            </a:r>
          </a:p>
          <a:p>
            <a:pPr marL="0" indent="0">
              <a:buNone/>
            </a:pPr>
            <a:r>
              <a:rPr lang="en-US" sz="1050" b="1" i="1" dirty="0"/>
              <a:t>internal company business systems </a:t>
            </a:r>
            <a:r>
              <a:rPr lang="en-US" sz="1050" dirty="0"/>
              <a:t>[ 2.3599188e-03 -1.2206250e-03  7.9751259e-04  7.0600610e-05</a:t>
            </a:r>
            <a:br>
              <a:rPr lang="en-US" sz="1050" dirty="0"/>
            </a:br>
            <a:r>
              <a:rPr lang="en-US" sz="1050" dirty="0"/>
              <a:t> -1.8862416e-03 -1.2368266e-04 -9.1530092e-06  8.7684812e- .......................................................................</a:t>
            </a:r>
            <a:br>
              <a:rPr lang="en-US" sz="1050" dirty="0"/>
            </a:br>
            <a:r>
              <a:rPr lang="en-US" sz="1050" dirty="0"/>
              <a:t> 1.4695667e-03 -1.0500317e-03 -8.4408821e-04</a:t>
            </a:r>
            <a:br>
              <a:rPr lang="en-US" sz="1050" dirty="0"/>
            </a:br>
            <a:r>
              <a:rPr lang="en-US" sz="1050" dirty="0"/>
              <a:t> -9.4342022e-04  5.0632062e-04 -3.1003775e-04 -1.4311107e-04</a:t>
            </a:r>
            <a:br>
              <a:rPr lang="en-US" sz="1050" dirty="0"/>
            </a:br>
            <a:r>
              <a:rPr lang="en-US" sz="1050" dirty="0"/>
              <a:t>-4.1986880e-04 -1.4218048e-04  4.7879951e-04 -1.1398435e-03]</a:t>
            </a:r>
          </a:p>
          <a:p>
            <a:pPr marL="0" indent="0">
              <a:buNone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48577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DC7DCF-9994-E04F-978C-3FF0CA99111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E68097-2A87-0544-B3CB-29F91DFAB1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Similarity Calculator:</a:t>
            </a:r>
          </a:p>
          <a:p>
            <a:pPr marL="0" indent="0">
              <a:buNone/>
            </a:pPr>
            <a:r>
              <a:rPr lang="en-US" dirty="0"/>
              <a:t>Measure used -&gt; Cosine Similarity</a:t>
            </a:r>
          </a:p>
          <a:p>
            <a:pPr marL="0" indent="0">
              <a:buNone/>
            </a:pPr>
            <a:r>
              <a:rPr lang="en-US" dirty="0"/>
              <a:t>Python library used -&gt; </a:t>
            </a:r>
            <a:r>
              <a:rPr lang="en-US" dirty="0" err="1"/>
              <a:t>scipy</a:t>
            </a:r>
            <a:r>
              <a:rPr lang="en-US" dirty="0"/>
              <a:t> import spatial</a:t>
            </a:r>
          </a:p>
          <a:p>
            <a:pPr marL="0" indent="0">
              <a:buNone/>
            </a:pPr>
            <a:r>
              <a:rPr lang="en-US" dirty="0"/>
              <a:t>Finds the angle between the two vectors and calculates cosine value of that angle</a:t>
            </a:r>
          </a:p>
          <a:p>
            <a:pPr marL="0" indent="0">
              <a:buNone/>
            </a:pPr>
            <a:r>
              <a:rPr lang="en-US" dirty="0"/>
              <a:t>Similarity score of 0.25 used as threshold</a:t>
            </a:r>
          </a:p>
          <a:p>
            <a:pPr marL="0" indent="0">
              <a:buNone/>
            </a:pPr>
            <a:r>
              <a:rPr lang="en-US" dirty="0"/>
              <a:t>All the phrases greater than threshold value are selected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57702D-C439-4E44-A5F9-F3AE60F9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Check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ED2D06-F534-0846-8E97-49D77D8EEE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Concept Used – Word Vectors, Sum and Mean of Word Vectors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FDF806C-2BA4-7C44-9B41-9E5996310E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7891E6-9515-DF4E-B094-E1235BBAA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75" y="1781209"/>
            <a:ext cx="4620525" cy="310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388C9-A4C8-40BE-B276-ED51333DD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38" y="351693"/>
            <a:ext cx="7886700" cy="994172"/>
          </a:xfrm>
        </p:spPr>
        <p:txBody>
          <a:bodyPr/>
          <a:lstStyle/>
          <a:p>
            <a:r>
              <a:rPr lang="en-US" dirty="0"/>
              <a:t>Word2Vec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0014D-1561-491F-8B53-6A32693CC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538" y="1204299"/>
            <a:ext cx="8543108" cy="3263504"/>
          </a:xfrm>
        </p:spPr>
        <p:txBody>
          <a:bodyPr/>
          <a:lstStyle/>
          <a:p>
            <a:r>
              <a:rPr lang="en-US" sz="2000" dirty="0"/>
              <a:t>Pretrained Model with GloVe - Global Vectors for Word Representation</a:t>
            </a:r>
          </a:p>
          <a:p>
            <a:r>
              <a:rPr lang="en-US" sz="2000" dirty="0"/>
              <a:t>GloVe is an unsupervised learning algorithm for obtaining vector representations for words</a:t>
            </a:r>
          </a:p>
          <a:p>
            <a:r>
              <a:rPr lang="en-US" sz="2000" dirty="0"/>
              <a:t>Gigaword 5th Edition corpora (6B tokens, 400K vocab) with 100 dimensions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71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A2AC-1A41-4BCC-8543-1FA08D088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2079"/>
            <a:ext cx="7886700" cy="529046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3000" dirty="0">
                <a:latin typeface="Arial"/>
                <a:cs typeface="Arial"/>
              </a:rPr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4CD3C-2594-4300-8CE9-5810425EE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07" y="1040129"/>
            <a:ext cx="8964386" cy="4576899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Arial"/>
                <a:cs typeface="Arial"/>
              </a:rPr>
              <a:t>No labels for the matched activities- Unsupervised learning</a:t>
            </a:r>
          </a:p>
          <a:p>
            <a:pPr marL="0" indent="0">
              <a:buNone/>
            </a:pPr>
            <a:endParaRPr lang="en-US" sz="1600" dirty="0">
              <a:latin typeface="Arial"/>
              <a:cs typeface="Arial"/>
            </a:endParaRPr>
          </a:p>
          <a:p>
            <a:r>
              <a:rPr lang="en-US" sz="1600" dirty="0">
                <a:latin typeface="Arial"/>
                <a:cs typeface="Arial"/>
              </a:rPr>
              <a:t>Used two clustering methods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Arial"/>
                <a:cs typeface="Arial"/>
              </a:rPr>
              <a:t> K means clustering – Centroid model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Arial"/>
                <a:cs typeface="Arial"/>
              </a:rPr>
              <a:t> Hierarchical clustering – Connectivity model</a:t>
            </a:r>
          </a:p>
          <a:p>
            <a:pPr marL="457200" lvl="1" indent="0">
              <a:buNone/>
            </a:pPr>
            <a:endParaRPr lang="en-US" sz="1600" dirty="0">
              <a:latin typeface="Arial"/>
              <a:cs typeface="Arial"/>
            </a:endParaRPr>
          </a:p>
          <a:p>
            <a:r>
              <a:rPr lang="en-US" sz="1600" dirty="0">
                <a:latin typeface="Arial"/>
                <a:cs typeface="Arial"/>
              </a:rPr>
              <a:t>Clustering performance evaluation (Based on cohesion and separation)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Arial"/>
                <a:cs typeface="Arial"/>
              </a:rPr>
              <a:t> Silhouette Score (-1 to 1)</a:t>
            </a:r>
          </a:p>
          <a:p>
            <a:pPr marL="342900" lvl="1" indent="0">
              <a:buNone/>
            </a:pPr>
            <a:r>
              <a:rPr lang="en-US" sz="1600" dirty="0">
                <a:latin typeface="Arial"/>
                <a:cs typeface="Arial"/>
              </a:rPr>
              <a:t>      S is calculated as :</a:t>
            </a:r>
            <a:r>
              <a:rPr lang="en-US" altLang="en-US" sz="1600" dirty="0">
                <a:latin typeface="Arial"/>
                <a:cs typeface="Arial"/>
              </a:rPr>
              <a:t> 𝑠=𝑏−𝑎/max(𝑎,𝑏) where,</a:t>
            </a:r>
          </a:p>
          <a:p>
            <a:pPr marL="342900" lvl="1" indent="0">
              <a:buNone/>
            </a:pPr>
            <a:r>
              <a:rPr lang="en-US" sz="1600" dirty="0">
                <a:latin typeface="Arial"/>
                <a:cs typeface="Arial"/>
              </a:rPr>
              <a:t>      b - the mean distance between a sample and all other points in the next nearest cluster</a:t>
            </a:r>
          </a:p>
          <a:p>
            <a:pPr marL="342900" lvl="1" indent="0">
              <a:buNone/>
            </a:pPr>
            <a:r>
              <a:rPr lang="en-US" sz="1600" dirty="0">
                <a:latin typeface="Arial"/>
                <a:cs typeface="Arial"/>
              </a:rPr>
              <a:t>      a-  the mean distance between a sample and all other points in the same cluster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latin typeface="Arial"/>
                <a:cs typeface="Arial"/>
              </a:rPr>
              <a:t> Calinski-</a:t>
            </a:r>
            <a:r>
              <a:rPr lang="en-US" sz="1600" dirty="0" err="1">
                <a:latin typeface="Arial"/>
                <a:cs typeface="Arial"/>
              </a:rPr>
              <a:t>Harabaz</a:t>
            </a:r>
            <a:r>
              <a:rPr lang="en-US" sz="1600" dirty="0">
                <a:latin typeface="Arial"/>
                <a:cs typeface="Arial"/>
              </a:rPr>
              <a:t> Index (Higher the better)</a:t>
            </a:r>
          </a:p>
          <a:p>
            <a:pPr marL="342900" lvl="1" indent="0">
              <a:buNone/>
            </a:pPr>
            <a:r>
              <a:rPr lang="en-US" sz="1600" dirty="0">
                <a:latin typeface="Arial"/>
                <a:cs typeface="Arial"/>
              </a:rPr>
              <a:t>      S is calculated as : </a:t>
            </a:r>
            <a:r>
              <a:rPr lang="en-US" altLang="en-US" sz="1600" dirty="0">
                <a:latin typeface="Arial"/>
                <a:cs typeface="Arial"/>
              </a:rPr>
              <a:t> 𝑠=𝑏/𝑎 where</a:t>
            </a:r>
          </a:p>
          <a:p>
            <a:pPr marL="342900" lvl="1" indent="0">
              <a:buNone/>
            </a:pPr>
            <a:r>
              <a:rPr lang="en-US" sz="1600" dirty="0">
                <a:latin typeface="Arial"/>
                <a:cs typeface="Arial"/>
              </a:rPr>
              <a:t>      b - mean between cluster separation </a:t>
            </a:r>
          </a:p>
          <a:p>
            <a:pPr marL="342900" lvl="1" indent="0">
              <a:buNone/>
            </a:pPr>
            <a:r>
              <a:rPr lang="en-US" sz="1600" dirty="0">
                <a:latin typeface="Arial"/>
                <a:cs typeface="Arial"/>
              </a:rPr>
              <a:t>      a - mean within cluster separation</a:t>
            </a:r>
          </a:p>
          <a:p>
            <a:pPr marL="342900" lvl="1" indent="0">
              <a:buNone/>
            </a:pPr>
            <a:endParaRPr lang="en-US" sz="1500" dirty="0"/>
          </a:p>
          <a:p>
            <a:pPr marL="342900" lvl="1" indent="0">
              <a:buNone/>
            </a:pPr>
            <a:endParaRPr lang="en-US" sz="1500" dirty="0"/>
          </a:p>
          <a:p>
            <a:pPr marL="342900" lvl="1" indent="0">
              <a:buNone/>
            </a:pPr>
            <a:endParaRPr lang="en-US" sz="1500" dirty="0"/>
          </a:p>
          <a:p>
            <a:pPr marL="342900" lvl="1" indent="0"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592460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E816-140A-4621-ACC5-4FCC28004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32" y="170278"/>
            <a:ext cx="7886700" cy="994172"/>
          </a:xfrm>
        </p:spPr>
        <p:txBody>
          <a:bodyPr/>
          <a:lstStyle/>
          <a:p>
            <a:r>
              <a:rPr lang="en-US" sz="3000" dirty="0">
                <a:latin typeface="Arial"/>
                <a:cs typeface="Arial"/>
              </a:rPr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2AFEC-873A-4147-856D-825CF2F30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727" y="3893388"/>
            <a:ext cx="7886700" cy="19153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>
                <a:latin typeface="Arial"/>
                <a:cs typeface="Arial"/>
              </a:rPr>
              <a:t>Parameters:</a:t>
            </a:r>
          </a:p>
          <a:p>
            <a:r>
              <a:rPr lang="en-US" sz="1600" dirty="0">
                <a:latin typeface="Arial"/>
                <a:cs typeface="Arial"/>
              </a:rPr>
              <a:t>K – Number of clusters ( 7-11) </a:t>
            </a:r>
          </a:p>
          <a:p>
            <a:r>
              <a:rPr lang="en-US" sz="1600" dirty="0" err="1">
                <a:latin typeface="Arial"/>
                <a:cs typeface="Arial"/>
              </a:rPr>
              <a:t>Max_iterations</a:t>
            </a:r>
            <a:r>
              <a:rPr lang="en-US" sz="1600" dirty="0">
                <a:latin typeface="Arial"/>
                <a:cs typeface="Arial"/>
              </a:rPr>
              <a:t> ( 20 ,25)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7F5091-1CED-4285-B9A6-7940D07C67EB}"/>
              </a:ext>
            </a:extLst>
          </p:cNvPr>
          <p:cNvSpPr txBox="1"/>
          <p:nvPr/>
        </p:nvSpPr>
        <p:spPr>
          <a:xfrm>
            <a:off x="120832" y="1049266"/>
            <a:ext cx="8415746" cy="1991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lnSpc>
                <a:spcPct val="15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It is a partitioning algorithm - partitions dataset into as number of clusters to minimize intra-partition distances</a:t>
            </a:r>
          </a:p>
          <a:p>
            <a:pPr marL="342900" indent="-342900" defTabSz="457200">
              <a:lnSpc>
                <a:spcPct val="15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Starts with a first group of randomly selected centroids, which are used as the beginning points for every cluster</a:t>
            </a:r>
          </a:p>
          <a:p>
            <a:pPr marL="342900" indent="-342900" defTabSz="457200">
              <a:lnSpc>
                <a:spcPct val="15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Performs iterative (repetitive) calculations to optimize the positions of the centroids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E21D47-9CEB-432C-BBF7-57F3C98A300E}"/>
              </a:ext>
            </a:extLst>
          </p:cNvPr>
          <p:cNvSpPr txBox="1"/>
          <p:nvPr/>
        </p:nvSpPr>
        <p:spPr>
          <a:xfrm>
            <a:off x="254727" y="3242294"/>
            <a:ext cx="8415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Library – sklearn.cluster import Kmeans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585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8C94-8433-41A4-A9B9-E6B069267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21" y="205847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US" sz="3300" dirty="0">
                <a:latin typeface="Arial"/>
                <a:cs typeface="Arial"/>
              </a:rPr>
              <a:t>Hierarchical Agglomerative Clustering</a:t>
            </a:r>
            <a:br>
              <a:rPr lang="en-US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D6B92-037F-4790-B822-523C9C9C2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774" y="2038469"/>
            <a:ext cx="7886700" cy="16100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Arial"/>
                <a:cs typeface="Arial"/>
              </a:rPr>
              <a:t>Library - from sklearn.cluster import AgglomerativeClustering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4CDC1-C747-4313-89D2-F04BE93EC332}"/>
              </a:ext>
            </a:extLst>
          </p:cNvPr>
          <p:cNvSpPr txBox="1"/>
          <p:nvPr/>
        </p:nvSpPr>
        <p:spPr>
          <a:xfrm>
            <a:off x="316774" y="3054463"/>
            <a:ext cx="8306345" cy="92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spcBef>
                <a:spcPct val="20000"/>
              </a:spcBef>
            </a:pPr>
            <a:r>
              <a:rPr lang="en-US" sz="1600" b="1" dirty="0">
                <a:latin typeface="Arial"/>
                <a:cs typeface="Arial"/>
              </a:rPr>
              <a:t>Parameters:</a:t>
            </a: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Linkage = ward</a:t>
            </a:r>
          </a:p>
          <a:p>
            <a:pPr marL="342900" indent="-342900" defTabSz="457200">
              <a:spcBef>
                <a:spcPct val="20000"/>
              </a:spcBef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Number of clusters k =range(7,11)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267095-7468-4D2C-937F-18A06BA05022}"/>
              </a:ext>
            </a:extLst>
          </p:cNvPr>
          <p:cNvSpPr txBox="1"/>
          <p:nvPr/>
        </p:nvSpPr>
        <p:spPr>
          <a:xfrm>
            <a:off x="305344" y="1768384"/>
            <a:ext cx="71012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765B3B-2B1D-4E2A-8935-29B73871136D}"/>
              </a:ext>
            </a:extLst>
          </p:cNvPr>
          <p:cNvSpPr txBox="1"/>
          <p:nvPr/>
        </p:nvSpPr>
        <p:spPr>
          <a:xfrm>
            <a:off x="316774" y="1072507"/>
            <a:ext cx="7536452" cy="1202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>
              <a:lnSpc>
                <a:spcPct val="15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 In this technique, each data point is considered as an individual cluster.</a:t>
            </a:r>
          </a:p>
          <a:p>
            <a:pPr marL="342900" indent="-342900" defTabSz="457200">
              <a:lnSpc>
                <a:spcPct val="150000"/>
              </a:lnSpc>
              <a:spcBef>
                <a:spcPct val="20000"/>
              </a:spcBef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 At each iteration, the similar clusters merge with other clusters until K clusters are formed.</a:t>
            </a:r>
          </a:p>
        </p:txBody>
      </p:sp>
    </p:spTree>
    <p:extLst>
      <p:ext uri="{BB962C8B-B14F-4D97-AF65-F5344CB8AC3E}">
        <p14:creationId xmlns:p14="http://schemas.microsoft.com/office/powerpoint/2010/main" val="2965976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E490A1-B3DA-0846-8837-56559A7A42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9E5A31-7511-BA46-9384-849D8C8C8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Performance Analysis of Clustering Algorithms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72BE4E-4462-D04D-A97D-D3F56E808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865" y="1393916"/>
            <a:ext cx="6394269" cy="3659233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926B8D28-1AEC-7B46-8678-453B7ED4E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4229" y="5474786"/>
            <a:ext cx="4876800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clusters: 10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average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silhouette_score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0.06998661 </a:t>
            </a:r>
            <a:endParaRPr lang="en-US" altLang="en-US" sz="1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value of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Calinski_value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: 233.82560805202831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02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98E2C8-B55D-9946-AC1A-48777454FF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5425" y="1236729"/>
            <a:ext cx="8693150" cy="5202918"/>
          </a:xfrm>
        </p:spPr>
        <p:txBody>
          <a:bodyPr/>
          <a:lstStyle/>
          <a:p>
            <a:r>
              <a:rPr lang="en-US" dirty="0"/>
              <a:t>According to studies, all the activities in any occupation can be categorized into the following segments:</a:t>
            </a:r>
          </a:p>
          <a:p>
            <a:pPr marL="342900" indent="-342900">
              <a:buAutoNum type="arabicPeriod"/>
            </a:pPr>
            <a:r>
              <a:rPr lang="en-US" dirty="0"/>
              <a:t>Managing and leading people</a:t>
            </a:r>
          </a:p>
          <a:p>
            <a:pPr marL="342900" indent="-342900">
              <a:buAutoNum type="arabicPeriod"/>
            </a:pPr>
            <a:r>
              <a:rPr lang="en-US" dirty="0"/>
              <a:t>Expertise to decision making, planning and creative tasks</a:t>
            </a:r>
          </a:p>
          <a:p>
            <a:pPr marL="342900" indent="-342900">
              <a:buAutoNum type="arabicPeriod"/>
            </a:pPr>
            <a:r>
              <a:rPr lang="en-US" dirty="0"/>
              <a:t>Interfacing with stakeholders</a:t>
            </a:r>
          </a:p>
          <a:p>
            <a:pPr marL="342900" indent="-342900">
              <a:buAutoNum type="arabicPeriod"/>
            </a:pPr>
            <a:r>
              <a:rPr lang="en-US" dirty="0"/>
              <a:t>Collecting and Processing data</a:t>
            </a:r>
          </a:p>
          <a:p>
            <a:pPr marL="342900" indent="-342900">
              <a:buAutoNum type="arabicPeriod"/>
            </a:pPr>
            <a:r>
              <a:rPr lang="en-US" dirty="0"/>
              <a:t>Physical work</a:t>
            </a:r>
            <a:endParaRPr lang="en-US" dirty="0"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400" i="1" dirty="0"/>
          </a:p>
          <a:p>
            <a:pPr marL="0" indent="0">
              <a:buNone/>
            </a:pPr>
            <a:endParaRPr lang="en-US" sz="1400" i="1" dirty="0"/>
          </a:p>
          <a:p>
            <a:pPr marL="0" indent="0">
              <a:buNone/>
            </a:pPr>
            <a:r>
              <a:rPr lang="en-US" sz="1400" i="1" dirty="0"/>
              <a:t>Source: US Bureau of Labor Statistics ; McKinsey Global Institute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70011-F776-8B4F-AF2A-608F4DC3575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4C25C0-E83F-0A4F-AAC4-D1EBD7E75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Dimensions of activities and impact of Automation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45C67E-4D66-B247-A99C-80D3DF207C08}"/>
              </a:ext>
            </a:extLst>
          </p:cNvPr>
          <p:cNvSpPr/>
          <p:nvPr/>
        </p:nvSpPr>
        <p:spPr>
          <a:xfrm>
            <a:off x="225425" y="2663461"/>
            <a:ext cx="4030889" cy="1124768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4ECBCBE-ACD7-324B-B9F4-54A9CC61FA35}"/>
              </a:ext>
            </a:extLst>
          </p:cNvPr>
          <p:cNvSpPr/>
          <p:nvPr/>
        </p:nvSpPr>
        <p:spPr>
          <a:xfrm>
            <a:off x="4533864" y="3123148"/>
            <a:ext cx="550843" cy="28643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3E1313-5F72-4A49-A37D-BB9DAACE49ED}"/>
              </a:ext>
            </a:extLst>
          </p:cNvPr>
          <p:cNvSpPr txBox="1"/>
          <p:nvPr/>
        </p:nvSpPr>
        <p:spPr>
          <a:xfrm>
            <a:off x="5281851" y="3123148"/>
            <a:ext cx="343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IMPACTED BY AUTOMATION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182823-FEB6-6844-9074-DD2749457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911" y="3838188"/>
            <a:ext cx="5108573" cy="242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43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09D6D-04C5-D64B-8F78-7F09CEF0CEE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7425ABD-5814-47B5-B402-871E34968BFC}" type="slidenum">
              <a:rPr lang="en-US" smtClean="0"/>
              <a:t>28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BD5E1A-1339-264C-8154-4068E6BB09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113875"/>
            <a:ext cx="4344987" cy="4123920"/>
          </a:xfrm>
        </p:spPr>
        <p:txBody>
          <a:bodyPr/>
          <a:lstStyle/>
          <a:p>
            <a:r>
              <a:rPr lang="en-US" sz="1200" b="1" dirty="0"/>
              <a:t>Physical work and Manual intervention</a:t>
            </a:r>
            <a:endParaRPr lang="en-US" sz="1200" dirty="0"/>
          </a:p>
          <a:p>
            <a:r>
              <a:rPr lang="en-US" sz="1200" b="1" dirty="0"/>
              <a:t>Cluster 0:</a:t>
            </a:r>
          </a:p>
          <a:p>
            <a:r>
              <a:rPr lang="en-US" sz="1200" dirty="0"/>
              <a:t>[ ‘able work’, ‘able lift’, ‘assigned work area’, ‘heavy work’, ’assist help callers’, ’regular basis help’, ’preferred ability lift’]</a:t>
            </a:r>
          </a:p>
          <a:p>
            <a:r>
              <a:rPr lang="en-US" sz="1200" b="1" dirty="0"/>
              <a:t>Cluster 1:</a:t>
            </a:r>
          </a:p>
          <a:p>
            <a:r>
              <a:rPr lang="en-US" sz="1200" dirty="0"/>
              <a:t>[‘on-site fabrication’, ‘hydraulic system’, ’disassemble mechanical equipment’, ’de-dusting equipment’]</a:t>
            </a:r>
          </a:p>
          <a:p>
            <a:r>
              <a:rPr lang="en-US" sz="1200" b="1" dirty="0"/>
              <a:t>Cluster 2:</a:t>
            </a:r>
          </a:p>
          <a:p>
            <a:r>
              <a:rPr lang="en-US" sz="1200" dirty="0"/>
              <a:t>[‘professional customer service’, Customer service experience Persuasive, ‘extraordinary customer service experience customers’]</a:t>
            </a:r>
          </a:p>
          <a:p>
            <a:r>
              <a:rPr lang="en-US" sz="1200" b="1" dirty="0"/>
              <a:t>Cluster 6:</a:t>
            </a:r>
          </a:p>
          <a:p>
            <a:r>
              <a:rPr lang="en-US" sz="1200" dirty="0"/>
              <a:t>[‘assist customer questions needs’,’ assist customer questions needs’,’ effective resolution issues’,’ protect quality condition items’]</a:t>
            </a:r>
          </a:p>
          <a:p>
            <a:r>
              <a:rPr lang="en-US" sz="1200" b="1" dirty="0"/>
              <a:t>Outlier Cluster:</a:t>
            </a:r>
          </a:p>
          <a:p>
            <a:r>
              <a:rPr lang="en-US" sz="1200" dirty="0"/>
              <a:t>[‘degree Information Systems’,’ degree Marketing’,’ degree Electrical Engineering’]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8412BEE-283E-A244-B466-16FF05D17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6E14FE-3542-7540-8B07-D1AF448C7E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8108" y="1113875"/>
            <a:ext cx="4248879" cy="4981786"/>
          </a:xfrm>
        </p:spPr>
        <p:txBody>
          <a:bodyPr/>
          <a:lstStyle/>
          <a:p>
            <a:r>
              <a:rPr lang="en-US" sz="1100" b="1" dirty="0"/>
              <a:t>Expertise to decision making, planning and creative tasks</a:t>
            </a:r>
          </a:p>
          <a:p>
            <a:r>
              <a:rPr lang="en-US" sz="1100" b="1" dirty="0"/>
              <a:t>Cluster 3:</a:t>
            </a:r>
          </a:p>
          <a:p>
            <a:r>
              <a:rPr lang="en-US" sz="1100" dirty="0"/>
              <a:t>[ ‘service-oriented architecture’, ‘object oriented programming’, ‘third party auditors Judgment Decision Making’, ‘Complete video closeout audits’]</a:t>
            </a:r>
          </a:p>
          <a:p>
            <a:r>
              <a:rPr lang="en-US" sz="1100" b="1" dirty="0"/>
              <a:t>Cluster 4:</a:t>
            </a:r>
          </a:p>
          <a:p>
            <a:r>
              <a:rPr lang="en-US" sz="1100" dirty="0"/>
              <a:t>[‘critical thinking problem-solving skills’,’ deep consulting skills’,’ technical leadership’,’ Technical writing skills’]</a:t>
            </a:r>
          </a:p>
          <a:p>
            <a:r>
              <a:rPr lang="en-US" sz="1100" b="1" dirty="0"/>
              <a:t>Cluster 5:</a:t>
            </a:r>
          </a:p>
          <a:p>
            <a:r>
              <a:rPr lang="en-US" sz="1100" dirty="0"/>
              <a:t>[‘big data analysis application Data integration’,’ complex data models’,’ in-depth knowledge products services clients’]</a:t>
            </a:r>
          </a:p>
          <a:p>
            <a:r>
              <a:rPr lang="en-US" sz="1100" b="1" dirty="0"/>
              <a:t>Cluster 7:</a:t>
            </a:r>
          </a:p>
          <a:p>
            <a:r>
              <a:rPr lang="en-US" sz="1100" dirty="0"/>
              <a:t>[‘equivalent Docker Experience OpenShift Kubernetes’,’ Solid Experience Azure DevOps Able create Jenkins pipelines’,’ AWS Certified ’]</a:t>
            </a:r>
          </a:p>
          <a:p>
            <a:r>
              <a:rPr lang="en-US" sz="1100" b="1" dirty="0"/>
              <a:t>Cluster 8:</a:t>
            </a:r>
          </a:p>
          <a:p>
            <a:r>
              <a:rPr lang="en-US" sz="1100" dirty="0"/>
              <a:t>[‘implement optimize Data Engineering ETL’,’ stable Java applications’, ‘continuous integration server Fortran code’,’ popular Big Data frameworks Hadoop’]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339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3E4A6-72A3-4E67-9278-A9903B1E06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110342"/>
            <a:ext cx="8691562" cy="43412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Converting sentences to word vectors and using the word vectors for K-Means clustering gives the best results for this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Value of k=10 is the most optimal value of k as the cohesion and separation scores are maximized at k=10 </a:t>
            </a:r>
          </a:p>
          <a:p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FEF3D-2273-4D79-AF3D-B591BC6F7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57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3E6A31-771C-724C-A0C7-1755A8B05F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1AB6B-CFBF-544C-BB55-C95516C0E9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2" y="1709350"/>
            <a:ext cx="8691561" cy="44737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48322F-04C6-9B46-92DA-82FD43E4E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Project Workflow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ECB5DC-B92E-F241-B13E-586FE4DDB7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7E03B0D-2A1E-3F4F-8043-14F046EDE7D5}"/>
              </a:ext>
            </a:extLst>
          </p:cNvPr>
          <p:cNvGraphicFramePr/>
          <p:nvPr/>
        </p:nvGraphicFramePr>
        <p:xfrm>
          <a:off x="859972" y="1748276"/>
          <a:ext cx="7424056" cy="4136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2197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3E4A6-72A3-4E67-9278-A9903B1E06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7013" y="1110342"/>
            <a:ext cx="8691562" cy="4341295"/>
          </a:xfrm>
        </p:spPr>
        <p:txBody>
          <a:bodyPr/>
          <a:lstStyle/>
          <a:p>
            <a:pPr marL="0" indent="0">
              <a:buNone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Phrase chunking using more patterns to improve the overall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Check the clusters by using more clustering models(DBScan and BTM)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Compare the activities based on the historical data of job postings and compare which all activities are automated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Implementation of Doc2vec for activities and check cluster performance</a:t>
            </a:r>
          </a:p>
          <a:p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FEF3D-2273-4D79-AF3D-B591BC6F7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910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6D9F8-B6B8-D24B-8E1F-E242077B7C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Questions???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917AB-AA37-5946-877B-29B4784E8A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674990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77641" y="2971599"/>
            <a:ext cx="6399004" cy="914802"/>
          </a:xfrm>
        </p:spPr>
        <p:txBody>
          <a:bodyPr/>
          <a:lstStyle/>
          <a:p>
            <a:r>
              <a:rPr lang="en-US" b="0" dirty="0"/>
              <a:t> Web Scraping and Data Preprocessing</a:t>
            </a:r>
            <a:endParaRPr lang="en-US" dirty="0"/>
          </a:p>
        </p:txBody>
      </p:sp>
      <p:pic>
        <p:nvPicPr>
          <p:cNvPr id="1025" name="Picture 1" descr="page4image43429312">
            <a:extLst>
              <a:ext uri="{FF2B5EF4-FFF2-40B4-BE49-F238E27FC236}">
                <a16:creationId xmlns:a16="http://schemas.microsoft.com/office/drawing/2014/main" id="{B59F4B24-A1E8-B442-845E-F1AF599C8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6580"/>
            <a:ext cx="6431050" cy="89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632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27013" y="1580051"/>
            <a:ext cx="8187644" cy="900702"/>
          </a:xfrm>
        </p:spPr>
        <p:txBody>
          <a:bodyPr/>
          <a:lstStyle/>
          <a:p>
            <a:r>
              <a:rPr lang="en-US" dirty="0"/>
              <a:t>Scrapped first 100 pages of </a:t>
            </a:r>
            <a:r>
              <a:rPr lang="en-US" dirty="0" err="1"/>
              <a:t>Careerbuilder</a:t>
            </a:r>
            <a:r>
              <a:rPr lang="en-US" dirty="0"/>
              <a:t> having 25 jobs each page to get details 10000 Jobs for 4 types of keywords namely Software Engineering, Manufacturing, Fabrication, Customer Service and store the data into file using </a:t>
            </a:r>
            <a:r>
              <a:rPr lang="en-US" dirty="0" err="1"/>
              <a:t>BeautifulSoup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Web Scraping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6A3C11-9E2E-494D-9C0B-B1EA05C08F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0367" r="49406" b="9911"/>
          <a:stretch/>
        </p:blipFill>
        <p:spPr>
          <a:xfrm>
            <a:off x="807635" y="2482133"/>
            <a:ext cx="3851047" cy="3411575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8E7D8894-DEE5-F641-BE9A-CEC332A94B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40" r="48685" b="4686"/>
          <a:stretch/>
        </p:blipFill>
        <p:spPr>
          <a:xfrm>
            <a:off x="4658682" y="2482133"/>
            <a:ext cx="3598788" cy="34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10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Scrapped data from </a:t>
            </a:r>
            <a:r>
              <a:rPr lang="en-US" b="0" dirty="0" err="1"/>
              <a:t>Careerbuilder</a:t>
            </a:r>
            <a:r>
              <a:rPr lang="en-US" b="0" dirty="0"/>
              <a:t>  </a:t>
            </a:r>
            <a:br>
              <a:rPr lang="en-US" b="0" dirty="0"/>
            </a:br>
            <a:endParaRPr lang="en-US" b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060221-5B6A-C145-803C-4B6C6C87F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47" r="-112" b="6631"/>
          <a:stretch/>
        </p:blipFill>
        <p:spPr>
          <a:xfrm>
            <a:off x="227013" y="1644296"/>
            <a:ext cx="8665400" cy="39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18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Data Pre-processing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720A4F-286C-1A42-B3D5-89F8DF8449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91485" y="5323834"/>
            <a:ext cx="6479764" cy="306125"/>
          </a:xfrm>
        </p:spPr>
        <p:txBody>
          <a:bodyPr/>
          <a:lstStyle/>
          <a:p>
            <a:pPr algn="ctr"/>
            <a:r>
              <a:rPr lang="en-US" sz="1050" dirty="0"/>
              <a:t>Removing irrelevant columns and standardizing date format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20E6A5-E10C-BE45-B626-D52DDE5F4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51" y="1572429"/>
            <a:ext cx="6998498" cy="375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0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Data Pre-processing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720A4F-286C-1A42-B3D5-89F8DF8449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9877" y="5323834"/>
            <a:ext cx="7151372" cy="306125"/>
          </a:xfrm>
        </p:spPr>
        <p:txBody>
          <a:bodyPr/>
          <a:lstStyle/>
          <a:p>
            <a:pPr algn="ctr"/>
            <a:r>
              <a:rPr lang="en-US" sz="1050" dirty="0"/>
              <a:t>Dropping rows with null values based on column ‘</a:t>
            </a:r>
            <a:r>
              <a:rPr lang="en-US" sz="1050" dirty="0" err="1"/>
              <a:t>job_description</a:t>
            </a:r>
            <a:r>
              <a:rPr lang="en-US" sz="1050" dirty="0"/>
              <a:t>’ and separating list of skills to separate rows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1180C2-C269-2646-BFC6-AF5836590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77" y="1568506"/>
            <a:ext cx="7304246" cy="37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53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2342C3A-DD85-7843-B416-BD52AB030D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Data Pre-processing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720A4F-286C-1A42-B3D5-89F8DF8449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9877" y="5323834"/>
            <a:ext cx="7151372" cy="306125"/>
          </a:xfrm>
        </p:spPr>
        <p:txBody>
          <a:bodyPr/>
          <a:lstStyle/>
          <a:p>
            <a:pPr algn="ctr"/>
            <a:r>
              <a:rPr lang="en-US" sz="1050" dirty="0"/>
              <a:t>Getting salary values to float 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914F9A-282B-CB4E-BC03-2C9DD5CAD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89" y="1572430"/>
            <a:ext cx="6590547" cy="375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0923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DF70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- No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hoto Background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4316D"/>
      </a:accent1>
      <a:accent2>
        <a:srgbClr val="DF70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ank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Quotes or Statemen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Content with Photo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harts, Data and Tabl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41642</TotalTime>
  <Words>1302</Words>
  <Application>Microsoft Macintosh PowerPoint</Application>
  <PresentationFormat>On-screen Show (4:3)</PresentationFormat>
  <Paragraphs>211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Arial</vt:lpstr>
      <vt:lpstr>Calibri</vt:lpstr>
      <vt:lpstr>Century Gothic</vt:lpstr>
      <vt:lpstr>Times New Roman</vt:lpstr>
      <vt:lpstr>Wingdings</vt:lpstr>
      <vt:lpstr>Cover Slides</vt:lpstr>
      <vt:lpstr>Content - No Photos</vt:lpstr>
      <vt:lpstr>Photo Background</vt:lpstr>
      <vt:lpstr>Blanks</vt:lpstr>
      <vt:lpstr>Section Break</vt:lpstr>
      <vt:lpstr>Quotes or Statements</vt:lpstr>
      <vt:lpstr>Content with Photos</vt:lpstr>
      <vt:lpstr>Charts, Data and Tables</vt:lpstr>
      <vt:lpstr>Closing Slide</vt:lpstr>
      <vt:lpstr>PowerPoint Presentation</vt:lpstr>
      <vt:lpstr>Introduction</vt:lpstr>
      <vt:lpstr>Project Workflow</vt:lpstr>
      <vt:lpstr>PowerPoint Presentation</vt:lpstr>
      <vt:lpstr>Web Scraping</vt:lpstr>
      <vt:lpstr>Scrapped data from Careerbuilder   </vt:lpstr>
      <vt:lpstr>Data Pre-processing</vt:lpstr>
      <vt:lpstr>Data Pre-processing</vt:lpstr>
      <vt:lpstr>Data Pre-processing</vt:lpstr>
      <vt:lpstr>PowerPoint Presentation</vt:lpstr>
      <vt:lpstr>Exploratory Data Analysis (EDA)</vt:lpstr>
      <vt:lpstr>Exploratory Data Analysis (EDA)</vt:lpstr>
      <vt:lpstr>Exploratory Data Analysis (EDA)</vt:lpstr>
      <vt:lpstr>Exploratory Data Analysis (EDA)</vt:lpstr>
      <vt:lpstr>Exploratory Data Analysis (EDA)</vt:lpstr>
      <vt:lpstr>Extract Activity Phrases</vt:lpstr>
      <vt:lpstr>Extract Activity Phrases</vt:lpstr>
      <vt:lpstr>Phrase Generator</vt:lpstr>
      <vt:lpstr>Phrase Generator – Contd.</vt:lpstr>
      <vt:lpstr>Similarity Check</vt:lpstr>
      <vt:lpstr>Similarity Check</vt:lpstr>
      <vt:lpstr>Word2Vec Model</vt:lpstr>
      <vt:lpstr> Clustering</vt:lpstr>
      <vt:lpstr>K-Means clustering</vt:lpstr>
      <vt:lpstr>Hierarchical Agglomerative Clustering  </vt:lpstr>
      <vt:lpstr>Performance Analysis of Clustering Algorithms</vt:lpstr>
      <vt:lpstr>Dimensions of activities and impact of Automation</vt:lpstr>
      <vt:lpstr>Cluster Analysis</vt:lpstr>
      <vt:lpstr>Conclusion </vt:lpstr>
      <vt:lpstr>Future Work </vt:lpstr>
      <vt:lpstr>PowerPoint Presentation</vt:lpstr>
    </vt:vector>
  </TitlesOfParts>
  <Company>Stevens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143 Years of Innovation</dc:title>
  <dc:creator>Laura Bubeck</dc:creator>
  <cp:lastModifiedBy>Purva Khopkar</cp:lastModifiedBy>
  <cp:revision>995</cp:revision>
  <cp:lastPrinted>2016-08-09T14:57:31Z</cp:lastPrinted>
  <dcterms:created xsi:type="dcterms:W3CDTF">2013-11-01T14:42:31Z</dcterms:created>
  <dcterms:modified xsi:type="dcterms:W3CDTF">2019-12-05T23:13:13Z</dcterms:modified>
</cp:coreProperties>
</file>